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4"/>
  </p:notesMasterIdLst>
  <p:sldIdLst>
    <p:sldId id="405" r:id="rId3"/>
    <p:sldId id="552" r:id="rId4"/>
    <p:sldId id="485" r:id="rId5"/>
    <p:sldId id="486" r:id="rId6"/>
    <p:sldId id="495" r:id="rId7"/>
    <p:sldId id="578" r:id="rId8"/>
    <p:sldId id="555" r:id="rId9"/>
    <p:sldId id="579" r:id="rId10"/>
    <p:sldId id="581" r:id="rId11"/>
    <p:sldId id="585" r:id="rId12"/>
    <p:sldId id="556" r:id="rId13"/>
    <p:sldId id="586" r:id="rId14"/>
    <p:sldId id="2163" r:id="rId15"/>
    <p:sldId id="265" r:id="rId16"/>
    <p:sldId id="548" r:id="rId17"/>
    <p:sldId id="355" r:id="rId18"/>
    <p:sldId id="422" r:id="rId19"/>
    <p:sldId id="2179" r:id="rId20"/>
    <p:sldId id="2181" r:id="rId21"/>
    <p:sldId id="2182" r:id="rId22"/>
    <p:sldId id="535" r:id="rId23"/>
    <p:sldId id="259" r:id="rId24"/>
    <p:sldId id="564" r:id="rId25"/>
    <p:sldId id="574" r:id="rId26"/>
    <p:sldId id="576" r:id="rId27"/>
    <p:sldId id="257" r:id="rId28"/>
    <p:sldId id="261" r:id="rId29"/>
    <p:sldId id="575" r:id="rId30"/>
    <p:sldId id="558" r:id="rId31"/>
    <p:sldId id="2166" r:id="rId32"/>
    <p:sldId id="560" r:id="rId33"/>
    <p:sldId id="2165" r:id="rId34"/>
    <p:sldId id="2176" r:id="rId35"/>
    <p:sldId id="303" r:id="rId36"/>
    <p:sldId id="599" r:id="rId37"/>
    <p:sldId id="540" r:id="rId38"/>
    <p:sldId id="698" r:id="rId39"/>
    <p:sldId id="600" r:id="rId40"/>
    <p:sldId id="626" r:id="rId41"/>
    <p:sldId id="601" r:id="rId42"/>
    <p:sldId id="2183" r:id="rId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812"/>
    <a:srgbClr val="FDEB00"/>
    <a:srgbClr val="4B97D1"/>
    <a:srgbClr val="FF40FF"/>
    <a:srgbClr val="BCE0F8"/>
    <a:srgbClr val="9FD0B4"/>
    <a:srgbClr val="4583C3"/>
    <a:srgbClr val="EB5A24"/>
    <a:srgbClr val="F8F8F8"/>
    <a:srgbClr val="30A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76054" autoAdjust="0"/>
  </p:normalViewPr>
  <p:slideViewPr>
    <p:cSldViewPr snapToGrid="0">
      <p:cViewPr varScale="1">
        <p:scale>
          <a:sx n="83" d="100"/>
          <a:sy n="83" d="100"/>
        </p:scale>
        <p:origin x="1626" y="96"/>
      </p:cViewPr>
      <p:guideLst/>
    </p:cSldViewPr>
  </p:slideViewPr>
  <p:outlineViewPr>
    <p:cViewPr>
      <p:scale>
        <a:sx n="33" d="100"/>
        <a:sy n="33" d="100"/>
      </p:scale>
      <p:origin x="0" y="-3730"/>
    </p:cViewPr>
  </p:outlineViewPr>
  <p:notesTextViewPr>
    <p:cViewPr>
      <p:scale>
        <a:sx n="3" d="2"/>
        <a:sy n="3" d="2"/>
      </p:scale>
      <p:origin x="0" y="0"/>
    </p:cViewPr>
  </p:notesTextViewPr>
  <p:sorterViewPr>
    <p:cViewPr varScale="1">
      <p:scale>
        <a:sx n="61" d="100"/>
        <a:sy n="61" d="100"/>
      </p:scale>
      <p:origin x="0" y="-18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73839-D340-41AF-9852-3C4233D38E91}" type="datetimeFigureOut">
              <a:rPr lang="sv-SE" smtClean="0"/>
              <a:t>2023-02-20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31DD96-1991-4027-88BA-09E6A95406B2}" type="slidenum">
              <a:rPr lang="sv-SE" smtClean="0"/>
              <a:t>‹#›</a:t>
            </a:fld>
            <a:endParaRPr lang="sv-SE"/>
          </a:p>
        </p:txBody>
      </p:sp>
    </p:spTree>
    <p:extLst>
      <p:ext uri="{BB962C8B-B14F-4D97-AF65-F5344CB8AC3E}">
        <p14:creationId xmlns:p14="http://schemas.microsoft.com/office/powerpoint/2010/main" val="699912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1" dirty="0"/>
              <a:t>Presentation av föreläsare </a:t>
            </a:r>
          </a:p>
          <a:p>
            <a:pPr marL="171450" indent="-171450">
              <a:buFont typeface="Arial" panose="020B0604020202020204" pitchFamily="34" charset="0"/>
              <a:buChar char="•"/>
            </a:pPr>
            <a:r>
              <a:rPr lang="sv-SE" b="1" dirty="0"/>
              <a:t>Genomgång</a:t>
            </a:r>
            <a:r>
              <a:rPr lang="sv-SE" b="1" baseline="0" dirty="0"/>
              <a:t> av upplägget för samlingen:</a:t>
            </a:r>
          </a:p>
          <a:p>
            <a:pPr marL="628650" lvl="1" indent="-171450">
              <a:buFont typeface="Arial" panose="020B0604020202020204" pitchFamily="34" charset="0"/>
              <a:buChar char="•"/>
            </a:pPr>
            <a:r>
              <a:rPr lang="sv-SE" baseline="0" dirty="0"/>
              <a:t>Det här passet kommer att förklara vad Act Svenska kyrkan är: vårt uppdrag och vår metod. Du kommer också få se att vi är en del av ett fantastiskt sammanhang - från historien och in i framtiden. Act Svenska kyrkan deltar alltid i kampen för varje människas rätt till ett värdigt liv. Häng med oss du också – du behövs och du är välkommen! </a:t>
            </a:r>
            <a:endParaRPr lang="sv-SE" dirty="0"/>
          </a:p>
        </p:txBody>
      </p:sp>
      <p:sp>
        <p:nvSpPr>
          <p:cNvPr id="4" name="Platshållare för bildnummer 3"/>
          <p:cNvSpPr>
            <a:spLocks noGrp="1"/>
          </p:cNvSpPr>
          <p:nvPr>
            <p:ph type="sldNum" sz="quarter" idx="10"/>
          </p:nvPr>
        </p:nvSpPr>
        <p:spPr/>
        <p:txBody>
          <a:bodyPr/>
          <a:lstStyle/>
          <a:p>
            <a:fld id="{5FCCDCBF-302F-0A41-A8F8-0983AB6943D3}" type="slidenum">
              <a:rPr lang="sv-SE" smtClean="0"/>
              <a:t>1</a:t>
            </a:fld>
            <a:endParaRPr lang="sv-SE"/>
          </a:p>
        </p:txBody>
      </p:sp>
    </p:spTree>
    <p:extLst>
      <p:ext uri="{BB962C8B-B14F-4D97-AF65-F5344CB8AC3E}">
        <p14:creationId xmlns:p14="http://schemas.microsoft.com/office/powerpoint/2010/main" val="2448342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panose="020B0604020202020204" pitchFamily="34" charset="0"/>
                <a:cs typeface="Arial" panose="020B0604020202020204" pitchFamily="34" charset="0"/>
              </a:rPr>
              <a:t>Läs mer på </a:t>
            </a:r>
            <a:r>
              <a:rPr lang="sv-SE" sz="1200" dirty="0" err="1">
                <a:latin typeface="Arial" panose="020B0604020202020204" pitchFamily="34" charset="0"/>
                <a:cs typeface="Arial" panose="020B0604020202020204" pitchFamily="34" charset="0"/>
              </a:rPr>
              <a:t>Actum</a:t>
            </a:r>
            <a:r>
              <a:rPr lang="sv-SE" sz="1200" dirty="0">
                <a:latin typeface="Arial" panose="020B0604020202020204" pitchFamily="34" charset="0"/>
                <a:cs typeface="Arial" panose="020B0604020202020204" pitchFamily="34" charset="0"/>
              </a:rPr>
              <a:t> portalen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E" sz="1200" b="1" dirty="0">
                <a:latin typeface="Arial" panose="020B0604020202020204" pitchFamily="34" charset="0"/>
                <a:cs typeface="Arial" panose="020B0604020202020204" pitchFamily="34" charset="0"/>
              </a:rPr>
              <a:t>Changemakers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10</a:t>
            </a:fld>
            <a:endParaRPr lang="sv-SE">
              <a:solidFill>
                <a:prstClr val="black"/>
              </a:solidFill>
            </a:endParaRPr>
          </a:p>
        </p:txBody>
      </p:sp>
    </p:spTree>
    <p:extLst>
      <p:ext uri="{BB962C8B-B14F-4D97-AF65-F5344CB8AC3E}">
        <p14:creationId xmlns:p14="http://schemas.microsoft.com/office/powerpoint/2010/main" val="28527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Tidslinjen fortsätter: Det lokala - globala - lokala (församlingen, engagerade ligger också i strömmen/rörelsen/identiteten) </a:t>
            </a:r>
          </a:p>
          <a:p>
            <a:endParaRPr lang="sv-SE" sz="1200" dirty="0">
              <a:latin typeface="Arial" panose="020B0604020202020204" pitchFamily="34" charset="0"/>
              <a:cs typeface="Arial" panose="020B0604020202020204" pitchFamily="34" charset="0"/>
            </a:endParaRPr>
          </a:p>
          <a:p>
            <a:r>
              <a:rPr lang="sv-SE" sz="1200" dirty="0">
                <a:latin typeface="Arial" panose="020B0604020202020204" pitchFamily="34" charset="0"/>
                <a:cs typeface="Arial" panose="020B0604020202020204" pitchFamily="34" charset="0"/>
              </a:rPr>
              <a:t>Alla kan sälja pins, skramla bössa och dela ut pappbössa och folder. Engagerade både frivilliga och anställda. Det är roligt att vara många. När vi gör det tillsammans når vi fler och samlar in mer. Allt från körer eller bjuda in till konserter, kanske digitalt. Syföreningarna kan ordna lotterier med hantverk och hembakat till försäljning. Mm mm mm</a:t>
            </a:r>
          </a:p>
          <a:p>
            <a:endParaRPr lang="sv-SE"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Som sagt: givandet</a:t>
            </a:r>
            <a:r>
              <a:rPr lang="sv-SE" baseline="0" dirty="0"/>
              <a:t> och</a:t>
            </a:r>
            <a:r>
              <a:rPr lang="sv-SE" dirty="0"/>
              <a:t> engagemanget är grunden till att vi kan göra ngt överhuvudtaget – våra</a:t>
            </a:r>
            <a:r>
              <a:rPr lang="sv-SE" baseline="0" dirty="0"/>
              <a:t> insatser: vårt engagemang och våra gåvor bildar grunden och sprider sig som ringar på vattnet – och bidrar till att skapa förändring bland partner och rättighetsbärare – världen över!</a:t>
            </a:r>
            <a:endParaRPr lang="sv-SE" dirty="0"/>
          </a:p>
          <a:p>
            <a:endParaRPr lang="sv-SE"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11</a:t>
            </a:fld>
            <a:endParaRPr lang="sv-SE"/>
          </a:p>
        </p:txBody>
      </p:sp>
    </p:spTree>
    <p:extLst>
      <p:ext uri="{BB962C8B-B14F-4D97-AF65-F5344CB8AC3E}">
        <p14:creationId xmlns:p14="http://schemas.microsoft.com/office/powerpoint/2010/main" val="141588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12</a:t>
            </a:fld>
            <a:endParaRPr lang="sv-SE">
              <a:solidFill>
                <a:prstClr val="black"/>
              </a:solidFill>
            </a:endParaRPr>
          </a:p>
        </p:txBody>
      </p:sp>
    </p:spTree>
    <p:extLst>
      <p:ext uri="{BB962C8B-B14F-4D97-AF65-F5344CB8AC3E}">
        <p14:creationId xmlns:p14="http://schemas.microsoft.com/office/powerpoint/2010/main" val="308060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1" dirty="0"/>
              <a:t>Visionen: </a:t>
            </a:r>
            <a:r>
              <a:rPr lang="sv-SE" b="0" dirty="0"/>
              <a:t>också</a:t>
            </a:r>
            <a:r>
              <a:rPr lang="sv-SE" dirty="0"/>
              <a:t> den är ett resultat av t ex bordsdukarna och ”Identitetsprocessen” </a:t>
            </a:r>
          </a:p>
          <a:p>
            <a:endParaRPr lang="sv-SE" dirty="0"/>
          </a:p>
          <a:p>
            <a:r>
              <a:rPr lang="sv-SE" dirty="0"/>
              <a:t>Gud (tron) – människan och skapelsen (teologiska hjulet). </a:t>
            </a:r>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14</a:t>
            </a:fld>
            <a:endParaRPr lang="sv-SE">
              <a:solidFill>
                <a:prstClr val="black"/>
              </a:solidFill>
            </a:endParaRPr>
          </a:p>
        </p:txBody>
      </p:sp>
    </p:spTree>
    <p:extLst>
      <p:ext uri="{BB962C8B-B14F-4D97-AF65-F5344CB8AC3E}">
        <p14:creationId xmlns:p14="http://schemas.microsoft.com/office/powerpoint/2010/main" val="206253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Uppdraget och visionen har vi sett (överbyggnaden</a:t>
            </a:r>
            <a:r>
              <a:rPr lang="sv-SE" baseline="0" dirty="0"/>
              <a:t>) – här har vi bottenplattan eller språngbrädan för Act Svenska kyrkan och vårt arbete – de mänskliga rättigheterna. Utgångspunkten i precis varenda projekt som vi är involverade i.</a:t>
            </a:r>
          </a:p>
          <a:p>
            <a:endParaRPr lang="sv-SE" baseline="0" dirty="0"/>
          </a:p>
          <a:p>
            <a:r>
              <a:rPr lang="sv-SE" baseline="0" dirty="0"/>
              <a:t>Vi jobbar utifrån i människorättsbaserat arbetssätt som genomsyrar allt (MRBA).</a:t>
            </a:r>
            <a:endParaRPr lang="sv-SE" dirty="0"/>
          </a:p>
        </p:txBody>
      </p:sp>
      <p:sp>
        <p:nvSpPr>
          <p:cNvPr id="4" name="Platshållare för bildnummer 3"/>
          <p:cNvSpPr>
            <a:spLocks noGrp="1"/>
          </p:cNvSpPr>
          <p:nvPr>
            <p:ph type="sldNum" sz="quarter" idx="10"/>
          </p:nvPr>
        </p:nvSpPr>
        <p:spPr/>
        <p:txBody>
          <a:bodyPr/>
          <a:lstStyle/>
          <a:p>
            <a:fld id="{2931DD96-1991-4027-88BA-09E6A95406B2}" type="slidenum">
              <a:rPr lang="sv-SE" smtClean="0"/>
              <a:t>15</a:t>
            </a:fld>
            <a:endParaRPr lang="sv-SE"/>
          </a:p>
        </p:txBody>
      </p:sp>
    </p:spTree>
    <p:extLst>
      <p:ext uri="{BB962C8B-B14F-4D97-AF65-F5344CB8AC3E}">
        <p14:creationId xmlns:p14="http://schemas.microsoft.com/office/powerpoint/2010/main" val="79246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0" dirty="0">
                <a:latin typeface="Arial" charset="0"/>
                <a:ea typeface="Arial" charset="0"/>
                <a:cs typeface="Arial" charset="0"/>
              </a:rPr>
              <a:t>Den</a:t>
            </a:r>
            <a:r>
              <a:rPr lang="sv-SE" sz="1200" b="0" baseline="0" dirty="0">
                <a:latin typeface="Arial" charset="0"/>
                <a:ea typeface="Arial" charset="0"/>
                <a:cs typeface="Arial" charset="0"/>
              </a:rPr>
              <a:t> här meningen är hämtad från ett annat av våra g</a:t>
            </a:r>
            <a:r>
              <a:rPr lang="sv-SE" sz="1200" b="0" dirty="0">
                <a:latin typeface="Arial" charset="0"/>
                <a:ea typeface="Arial" charset="0"/>
                <a:cs typeface="Arial" charset="0"/>
              </a:rPr>
              <a:t>rundläggande styrdokument – det teologiska grunddokumentet:</a:t>
            </a:r>
            <a:r>
              <a:rPr lang="sv-SE" sz="1200" b="1" dirty="0">
                <a:latin typeface="Arial" charset="0"/>
                <a:ea typeface="Arial" charset="0"/>
                <a:cs typeface="Arial" charset="0"/>
              </a:rPr>
              <a:t> ”En livsbefrämjande tro som vår drivkraft”.</a:t>
            </a:r>
            <a:r>
              <a:rPr lang="sv-SE" b="1" dirty="0">
                <a:latin typeface="Arial" charset="0"/>
                <a:ea typeface="Arial" charset="0"/>
                <a:cs typeface="Arial" charset="0"/>
              </a:rPr>
              <a:t> </a:t>
            </a:r>
          </a:p>
          <a:p>
            <a:endParaRPr lang="sv-SE" dirty="0"/>
          </a:p>
          <a:p>
            <a:r>
              <a:rPr lang="sv-SE" dirty="0"/>
              <a:t>Mitt i en komplicerad och på många sätt utmanande omvärld – har vi (som vi sett) vårt </a:t>
            </a:r>
            <a:r>
              <a:rPr lang="sv-SE" b="1" dirty="0"/>
              <a:t>uppdrag</a:t>
            </a:r>
            <a:r>
              <a:rPr lang="sv-SE" dirty="0"/>
              <a:t>, vår </a:t>
            </a:r>
            <a:r>
              <a:rPr lang="sv-SE" b="1" dirty="0"/>
              <a:t>vision</a:t>
            </a:r>
            <a:r>
              <a:rPr lang="sv-SE" b="0" dirty="0"/>
              <a:t>, utgångspunkten i de mänskliga rättigheterna:</a:t>
            </a:r>
            <a:r>
              <a:rPr lang="sv-SE" b="0" baseline="0" dirty="0"/>
              <a:t> </a:t>
            </a:r>
            <a:r>
              <a:rPr lang="sv-SE" dirty="0"/>
              <a:t>vi får också vägledning av vårt grundläggande styrdokument: ”Teologiska</a:t>
            </a:r>
            <a:r>
              <a:rPr lang="sv-SE" baseline="0" dirty="0"/>
              <a:t> grunddokumentet”. Där det </a:t>
            </a:r>
            <a:r>
              <a:rPr lang="sv-SE" baseline="0" dirty="0" err="1"/>
              <a:t>bla</a:t>
            </a:r>
            <a:r>
              <a:rPr lang="sv-SE" baseline="0" dirty="0"/>
              <a:t> står: (läs text på bilden)</a:t>
            </a:r>
            <a:endParaRPr lang="sv-SE" dirty="0"/>
          </a:p>
          <a:p>
            <a:endParaRPr lang="sv-SE" dirty="0"/>
          </a:p>
          <a:p>
            <a:r>
              <a:rPr lang="sv-SE" dirty="0"/>
              <a:t>Här är jag så oändligt glad för det lilla ordet: </a:t>
            </a:r>
            <a:r>
              <a:rPr lang="sv-SE" b="1" dirty="0"/>
              <a:t>”skall”</a:t>
            </a:r>
            <a:r>
              <a:rPr lang="sv-SE" dirty="0"/>
              <a:t>! Det står inte ”tro och handling hänger samman” och kan kanske, eventuellt, förhoppningsvis… Det står </a:t>
            </a:r>
            <a:r>
              <a:rPr lang="sv-SE" b="1" dirty="0"/>
              <a:t>SKALL! </a:t>
            </a:r>
          </a:p>
          <a:p>
            <a:endParaRPr lang="sv-SE" b="1" dirty="0"/>
          </a:p>
          <a:p>
            <a:r>
              <a:rPr lang="sv-SE" b="0" dirty="0"/>
              <a:t>Och det är viktigt tänker jag – det gör oss mer rakryggade och djärva (precis såsom mycket av vår verksamhet och våra partner är – modiga/djärva och rakryggade). </a:t>
            </a:r>
          </a:p>
          <a:p>
            <a:endParaRPr lang="sv-SE" b="0" dirty="0"/>
          </a:p>
          <a:p>
            <a:r>
              <a:rPr lang="sv-SE" b="0" dirty="0"/>
              <a:t>Därför är det också med glädje som jag läser i vår nya strategiska plan</a:t>
            </a:r>
            <a:r>
              <a:rPr lang="sv-SE" b="0" baseline="0" dirty="0"/>
              <a:t> – nästa bild</a:t>
            </a:r>
            <a:endParaRPr lang="sv-SE" b="0" dirty="0"/>
          </a:p>
        </p:txBody>
      </p:sp>
      <p:sp>
        <p:nvSpPr>
          <p:cNvPr id="4" name="Platshållare för bildnummer 3"/>
          <p:cNvSpPr>
            <a:spLocks noGrp="1"/>
          </p:cNvSpPr>
          <p:nvPr>
            <p:ph type="sldNum" sz="quarter" idx="10"/>
          </p:nvPr>
        </p:nvSpPr>
        <p:spPr/>
        <p:txBody>
          <a:bodyPr/>
          <a:lstStyle/>
          <a:p>
            <a:fld id="{822AA559-575A-4BC7-9D3D-FFFC4CDC127F}" type="slidenum">
              <a:rPr lang="sv-SE" smtClean="0">
                <a:solidFill>
                  <a:prstClr val="black"/>
                </a:solidFill>
              </a:rPr>
              <a:pPr/>
              <a:t>16</a:t>
            </a:fld>
            <a:endParaRPr lang="sv-SE">
              <a:solidFill>
                <a:prstClr val="black"/>
              </a:solidFill>
            </a:endParaRPr>
          </a:p>
        </p:txBody>
      </p:sp>
    </p:spTree>
    <p:extLst>
      <p:ext uri="{BB962C8B-B14F-4D97-AF65-F5344CB8AC3E}">
        <p14:creationId xmlns:p14="http://schemas.microsoft.com/office/powerpoint/2010/main" val="168296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Ur: den Strategiska planen (2018).</a:t>
            </a:r>
          </a:p>
          <a:p>
            <a:endParaRPr lang="sv-SE" dirty="0"/>
          </a:p>
          <a:p>
            <a:r>
              <a:rPr lang="sv-SE" dirty="0"/>
              <a:t>Vi är</a:t>
            </a:r>
            <a:r>
              <a:rPr lang="sv-SE" baseline="0" dirty="0"/>
              <a:t> professionella och kyrka – eller kyrka och professionella i vårt internationella arbete! Otroligt viktigt för Act Svenska kyrkan att vi står stadigt på båda dessa ben.</a:t>
            </a:r>
          </a:p>
        </p:txBody>
      </p:sp>
      <p:sp>
        <p:nvSpPr>
          <p:cNvPr id="4" name="Slide Number Placeholder 3"/>
          <p:cNvSpPr>
            <a:spLocks noGrp="1"/>
          </p:cNvSpPr>
          <p:nvPr>
            <p:ph type="sldNum" sz="quarter" idx="10"/>
          </p:nvPr>
        </p:nvSpPr>
        <p:spPr/>
        <p:txBody>
          <a:bodyPr/>
          <a:lstStyle/>
          <a:p>
            <a:fld id="{2931DD96-1991-4027-88BA-09E6A95406B2}" type="slidenum">
              <a:rPr lang="sv-SE" smtClean="0"/>
              <a:t>17</a:t>
            </a:fld>
            <a:endParaRPr lang="sv-SE"/>
          </a:p>
        </p:txBody>
      </p:sp>
    </p:spTree>
    <p:extLst>
      <p:ext uri="{BB962C8B-B14F-4D97-AF65-F5344CB8AC3E}">
        <p14:creationId xmlns:p14="http://schemas.microsoft.com/office/powerpoint/2010/main" val="3028010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Ansvarskedjan/vår metod – vi har sett på ”rättighetsbärarna” (att det är där vi vill göra skillnad) och hur vi valt att arbeta</a:t>
            </a:r>
            <a:r>
              <a:rPr lang="sv-SE" baseline="0" dirty="0"/>
              <a:t> med partner. </a:t>
            </a:r>
          </a:p>
          <a:p>
            <a:endParaRPr lang="sv-SE" baseline="0" dirty="0"/>
          </a:p>
          <a:p>
            <a:r>
              <a:rPr lang="sv-SE" baseline="0" dirty="0"/>
              <a:t>I den andra ändan av kedjan hittar vi länken som ger själva förutsättningen/själva ”hjärtat”. För e</a:t>
            </a:r>
            <a:r>
              <a:rPr lang="sv-SE" dirty="0"/>
              <a:t>ngagemanget och givandet är grunden för att vi skall kunna göra ngt överhuvudtaget i </a:t>
            </a:r>
            <a:r>
              <a:rPr lang="sv-SE" dirty="0" err="1"/>
              <a:t>Act</a:t>
            </a:r>
            <a:r>
              <a:rPr lang="sv-SE" dirty="0"/>
              <a:t> Svenska kyrkan. </a:t>
            </a:r>
          </a:p>
          <a:p>
            <a:endParaRPr lang="sv-SE" dirty="0"/>
          </a:p>
          <a:p>
            <a:r>
              <a:rPr lang="sv-SE" dirty="0"/>
              <a:t>Så tack alla ni som är med och lägger</a:t>
            </a:r>
            <a:r>
              <a:rPr lang="sv-SE" baseline="0" dirty="0"/>
              <a:t> grunden!</a:t>
            </a:r>
            <a:r>
              <a:rPr lang="sv-SE" dirty="0"/>
              <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latin typeface="Arial" charset="0"/>
                <a:ea typeface="Arial" charset="0"/>
                <a:cs typeface="Arial" charset="0"/>
              </a:rPr>
              <a:t>Förändringen</a:t>
            </a:r>
            <a:r>
              <a:rPr lang="en-US" b="0" dirty="0">
                <a:latin typeface="Arial" charset="0"/>
                <a:ea typeface="Arial" charset="0"/>
                <a:cs typeface="Arial" charset="0"/>
              </a:rPr>
              <a:t> </a:t>
            </a:r>
            <a:r>
              <a:rPr lang="en-US" b="0" dirty="0" err="1">
                <a:latin typeface="Arial" charset="0"/>
                <a:ea typeface="Arial" charset="0"/>
                <a:cs typeface="Arial" charset="0"/>
              </a:rPr>
              <a:t>vill</a:t>
            </a:r>
            <a:r>
              <a:rPr lang="en-US" b="0" dirty="0">
                <a:latin typeface="Arial" charset="0"/>
                <a:ea typeface="Arial" charset="0"/>
                <a:cs typeface="Arial" charset="0"/>
              </a:rPr>
              <a:t> vi se hos “</a:t>
            </a:r>
            <a:r>
              <a:rPr lang="en-US" b="0" dirty="0" err="1">
                <a:latin typeface="Arial" charset="0"/>
                <a:ea typeface="Arial" charset="0"/>
                <a:cs typeface="Arial" charset="0"/>
              </a:rPr>
              <a:t>rättighetsbärarna</a:t>
            </a:r>
            <a:r>
              <a:rPr lang="en-US" b="0" dirty="0">
                <a:latin typeface="Arial" charset="0"/>
                <a:ea typeface="Arial" charset="0"/>
                <a:cs typeface="Arial" charset="0"/>
              </a:rPr>
              <a:t>”</a:t>
            </a:r>
            <a:r>
              <a:rPr lang="en-US" b="0" baseline="0" dirty="0">
                <a:latin typeface="Arial" charset="0"/>
                <a:ea typeface="Arial" charset="0"/>
                <a:cs typeface="Arial" charset="0"/>
              </a:rPr>
              <a:t> </a:t>
            </a:r>
            <a:r>
              <a:rPr lang="en-US" b="0" baseline="0" dirty="0" err="1">
                <a:latin typeface="Arial" charset="0"/>
                <a:ea typeface="Arial" charset="0"/>
                <a:cs typeface="Arial" charset="0"/>
              </a:rPr>
              <a:t>och</a:t>
            </a:r>
            <a:r>
              <a:rPr lang="en-US" b="0" baseline="0" dirty="0">
                <a:latin typeface="Arial" charset="0"/>
                <a:ea typeface="Arial" charset="0"/>
                <a:cs typeface="Arial" charset="0"/>
              </a:rPr>
              <a:t> det </a:t>
            </a:r>
            <a:r>
              <a:rPr lang="en-US" b="0" baseline="0" dirty="0" err="1">
                <a:latin typeface="Arial" charset="0"/>
                <a:ea typeface="Arial" charset="0"/>
                <a:cs typeface="Arial" charset="0"/>
              </a:rPr>
              <a:t>är</a:t>
            </a:r>
            <a:r>
              <a:rPr lang="en-US" b="0" baseline="0" dirty="0">
                <a:latin typeface="Arial" charset="0"/>
                <a:ea typeface="Arial" charset="0"/>
                <a:cs typeface="Arial" charset="0"/>
              </a:rPr>
              <a:t> </a:t>
            </a:r>
            <a:r>
              <a:rPr lang="en-US" b="0" baseline="0" dirty="0" err="1">
                <a:latin typeface="Arial" charset="0"/>
                <a:ea typeface="Arial" charset="0"/>
                <a:cs typeface="Arial" charset="0"/>
              </a:rPr>
              <a:t>deras</a:t>
            </a:r>
            <a:r>
              <a:rPr lang="en-US" b="0" baseline="0" dirty="0">
                <a:latin typeface="Arial" charset="0"/>
                <a:ea typeface="Arial" charset="0"/>
                <a:cs typeface="Arial" charset="0"/>
              </a:rPr>
              <a:t> </a:t>
            </a:r>
            <a:r>
              <a:rPr lang="en-US" b="0" baseline="0" dirty="0" err="1">
                <a:latin typeface="Arial" charset="0"/>
                <a:ea typeface="Arial" charset="0"/>
                <a:cs typeface="Arial" charset="0"/>
              </a:rPr>
              <a:t>kamp</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vi </a:t>
            </a:r>
            <a:r>
              <a:rPr lang="en-US" b="0" baseline="0" dirty="0" err="1">
                <a:latin typeface="Arial" charset="0"/>
                <a:ea typeface="Arial" charset="0"/>
                <a:cs typeface="Arial" charset="0"/>
              </a:rPr>
              <a:t>stödjer</a:t>
            </a:r>
            <a:r>
              <a:rPr lang="en-US" b="0" baseline="0" dirty="0">
                <a:latin typeface="Arial" charset="0"/>
                <a:ea typeface="Arial" charset="0"/>
                <a:cs typeface="Arial" charset="0"/>
              </a:rPr>
              <a:t> </a:t>
            </a:r>
            <a:r>
              <a:rPr lang="en-US" b="0" baseline="0" dirty="0" err="1">
                <a:latin typeface="Arial" charset="0"/>
                <a:ea typeface="Arial" charset="0"/>
                <a:cs typeface="Arial" charset="0"/>
              </a:rPr>
              <a:t>genom</a:t>
            </a:r>
            <a:r>
              <a:rPr lang="en-US" b="0" baseline="0" dirty="0">
                <a:latin typeface="Arial" charset="0"/>
                <a:ea typeface="Arial" charset="0"/>
                <a:cs typeface="Arial" charset="0"/>
              </a:rPr>
              <a:t> </a:t>
            </a:r>
            <a:r>
              <a:rPr lang="en-US" b="0" baseline="0" dirty="0" err="1">
                <a:latin typeface="Arial" charset="0"/>
                <a:ea typeface="Arial" charset="0"/>
                <a:cs typeface="Arial" charset="0"/>
              </a:rPr>
              <a:t>kyrkor</a:t>
            </a:r>
            <a:r>
              <a:rPr lang="en-US" b="0" baseline="0" dirty="0">
                <a:latin typeface="Arial" charset="0"/>
                <a:ea typeface="Arial" charset="0"/>
                <a:cs typeface="Arial" charset="0"/>
              </a:rPr>
              <a:t> </a:t>
            </a:r>
            <a:r>
              <a:rPr lang="en-US" b="0" baseline="0" dirty="0" err="1">
                <a:latin typeface="Arial" charset="0"/>
                <a:ea typeface="Arial" charset="0"/>
                <a:cs typeface="Arial" charset="0"/>
              </a:rPr>
              <a:t>och</a:t>
            </a:r>
            <a:r>
              <a:rPr lang="en-US" b="0" baseline="0" dirty="0">
                <a:latin typeface="Arial" charset="0"/>
                <a:ea typeface="Arial" charset="0"/>
                <a:cs typeface="Arial" charset="0"/>
              </a:rPr>
              <a:t> </a:t>
            </a:r>
            <a:r>
              <a:rPr lang="en-US" b="0" baseline="0" dirty="0" err="1">
                <a:latin typeface="Arial" charset="0"/>
                <a:ea typeface="Arial" charset="0"/>
                <a:cs typeface="Arial" charset="0"/>
              </a:rPr>
              <a:t>organisationer</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a:t>
            </a:r>
            <a:r>
              <a:rPr lang="en-US" b="0" baseline="0" dirty="0" err="1">
                <a:latin typeface="Arial" charset="0"/>
                <a:ea typeface="Arial" charset="0"/>
                <a:cs typeface="Arial" charset="0"/>
              </a:rPr>
              <a:t>finns</a:t>
            </a:r>
            <a:r>
              <a:rPr lang="en-US" b="0" baseline="0" dirty="0">
                <a:latin typeface="Arial" charset="0"/>
                <a:ea typeface="Arial" charset="0"/>
                <a:cs typeface="Arial" charset="0"/>
              </a:rPr>
              <a:t> på plats.</a:t>
            </a:r>
            <a:endParaRPr lang="en-US" b="0" dirty="0">
              <a:latin typeface="Arial" charset="0"/>
              <a:ea typeface="Arial" charset="0"/>
              <a:cs typeface="Arial" charset="0"/>
            </a:endParaRPr>
          </a:p>
          <a:p>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18</a:t>
            </a:fld>
            <a:endParaRPr lang="sv-SE"/>
          </a:p>
        </p:txBody>
      </p:sp>
    </p:spTree>
    <p:extLst>
      <p:ext uri="{BB962C8B-B14F-4D97-AF65-F5344CB8AC3E}">
        <p14:creationId xmlns:p14="http://schemas.microsoft.com/office/powerpoint/2010/main" val="1037184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Ansvarskedjan/vår metod – vi har sett på ”rättighetsbärarna” (att det är där vi vill göra skillnad) och hur vi valt att arbeta</a:t>
            </a:r>
            <a:r>
              <a:rPr lang="sv-SE" baseline="0" dirty="0"/>
              <a:t> med partner. </a:t>
            </a:r>
          </a:p>
          <a:p>
            <a:endParaRPr lang="sv-SE" baseline="0" dirty="0"/>
          </a:p>
          <a:p>
            <a:r>
              <a:rPr lang="sv-SE" baseline="0" dirty="0"/>
              <a:t>I den andra ändan av kedjan hittar vi länken som ger själva förutsättningen/själva ”hjärtat”. För e</a:t>
            </a:r>
            <a:r>
              <a:rPr lang="sv-SE" dirty="0"/>
              <a:t>ngagemanget och givandet är grunden för att vi skall kunna göra ngt överhuvudtaget i </a:t>
            </a:r>
            <a:r>
              <a:rPr lang="sv-SE" dirty="0" err="1"/>
              <a:t>Act</a:t>
            </a:r>
            <a:r>
              <a:rPr lang="sv-SE" dirty="0"/>
              <a:t> Svenska kyrkan. </a:t>
            </a:r>
          </a:p>
          <a:p>
            <a:endParaRPr lang="sv-SE" dirty="0"/>
          </a:p>
          <a:p>
            <a:r>
              <a:rPr lang="sv-SE" dirty="0"/>
              <a:t>Så tack alla ni som är med och lägger</a:t>
            </a:r>
            <a:r>
              <a:rPr lang="sv-SE" baseline="0" dirty="0"/>
              <a:t> grunden!</a:t>
            </a:r>
            <a:r>
              <a:rPr lang="sv-SE" dirty="0"/>
              <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latin typeface="Arial" charset="0"/>
                <a:ea typeface="Arial" charset="0"/>
                <a:cs typeface="Arial" charset="0"/>
              </a:rPr>
              <a:t>Förändringen</a:t>
            </a:r>
            <a:r>
              <a:rPr lang="en-US" b="0" dirty="0">
                <a:latin typeface="Arial" charset="0"/>
                <a:ea typeface="Arial" charset="0"/>
                <a:cs typeface="Arial" charset="0"/>
              </a:rPr>
              <a:t> </a:t>
            </a:r>
            <a:r>
              <a:rPr lang="en-US" b="0" dirty="0" err="1">
                <a:latin typeface="Arial" charset="0"/>
                <a:ea typeface="Arial" charset="0"/>
                <a:cs typeface="Arial" charset="0"/>
              </a:rPr>
              <a:t>vill</a:t>
            </a:r>
            <a:r>
              <a:rPr lang="en-US" b="0" dirty="0">
                <a:latin typeface="Arial" charset="0"/>
                <a:ea typeface="Arial" charset="0"/>
                <a:cs typeface="Arial" charset="0"/>
              </a:rPr>
              <a:t> vi se hos “</a:t>
            </a:r>
            <a:r>
              <a:rPr lang="en-US" b="0" dirty="0" err="1">
                <a:latin typeface="Arial" charset="0"/>
                <a:ea typeface="Arial" charset="0"/>
                <a:cs typeface="Arial" charset="0"/>
              </a:rPr>
              <a:t>rättighetsbärarna</a:t>
            </a:r>
            <a:r>
              <a:rPr lang="en-US" b="0" dirty="0">
                <a:latin typeface="Arial" charset="0"/>
                <a:ea typeface="Arial" charset="0"/>
                <a:cs typeface="Arial" charset="0"/>
              </a:rPr>
              <a:t>”</a:t>
            </a:r>
            <a:r>
              <a:rPr lang="en-US" b="0" baseline="0" dirty="0">
                <a:latin typeface="Arial" charset="0"/>
                <a:ea typeface="Arial" charset="0"/>
                <a:cs typeface="Arial" charset="0"/>
              </a:rPr>
              <a:t> </a:t>
            </a:r>
            <a:r>
              <a:rPr lang="en-US" b="0" baseline="0" dirty="0" err="1">
                <a:latin typeface="Arial" charset="0"/>
                <a:ea typeface="Arial" charset="0"/>
                <a:cs typeface="Arial" charset="0"/>
              </a:rPr>
              <a:t>och</a:t>
            </a:r>
            <a:r>
              <a:rPr lang="en-US" b="0" baseline="0" dirty="0">
                <a:latin typeface="Arial" charset="0"/>
                <a:ea typeface="Arial" charset="0"/>
                <a:cs typeface="Arial" charset="0"/>
              </a:rPr>
              <a:t> det </a:t>
            </a:r>
            <a:r>
              <a:rPr lang="en-US" b="0" baseline="0" dirty="0" err="1">
                <a:latin typeface="Arial" charset="0"/>
                <a:ea typeface="Arial" charset="0"/>
                <a:cs typeface="Arial" charset="0"/>
              </a:rPr>
              <a:t>är</a:t>
            </a:r>
            <a:r>
              <a:rPr lang="en-US" b="0" baseline="0" dirty="0">
                <a:latin typeface="Arial" charset="0"/>
                <a:ea typeface="Arial" charset="0"/>
                <a:cs typeface="Arial" charset="0"/>
              </a:rPr>
              <a:t> </a:t>
            </a:r>
            <a:r>
              <a:rPr lang="en-US" b="0" baseline="0" dirty="0" err="1">
                <a:latin typeface="Arial" charset="0"/>
                <a:ea typeface="Arial" charset="0"/>
                <a:cs typeface="Arial" charset="0"/>
              </a:rPr>
              <a:t>deras</a:t>
            </a:r>
            <a:r>
              <a:rPr lang="en-US" b="0" baseline="0" dirty="0">
                <a:latin typeface="Arial" charset="0"/>
                <a:ea typeface="Arial" charset="0"/>
                <a:cs typeface="Arial" charset="0"/>
              </a:rPr>
              <a:t> </a:t>
            </a:r>
            <a:r>
              <a:rPr lang="en-US" b="0" baseline="0" dirty="0" err="1">
                <a:latin typeface="Arial" charset="0"/>
                <a:ea typeface="Arial" charset="0"/>
                <a:cs typeface="Arial" charset="0"/>
              </a:rPr>
              <a:t>kamp</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vi </a:t>
            </a:r>
            <a:r>
              <a:rPr lang="en-US" b="0" baseline="0" dirty="0" err="1">
                <a:latin typeface="Arial" charset="0"/>
                <a:ea typeface="Arial" charset="0"/>
                <a:cs typeface="Arial" charset="0"/>
              </a:rPr>
              <a:t>stödjer</a:t>
            </a:r>
            <a:r>
              <a:rPr lang="en-US" b="0" baseline="0" dirty="0">
                <a:latin typeface="Arial" charset="0"/>
                <a:ea typeface="Arial" charset="0"/>
                <a:cs typeface="Arial" charset="0"/>
              </a:rPr>
              <a:t> </a:t>
            </a:r>
            <a:r>
              <a:rPr lang="en-US" b="0" baseline="0" dirty="0" err="1">
                <a:latin typeface="Arial" charset="0"/>
                <a:ea typeface="Arial" charset="0"/>
                <a:cs typeface="Arial" charset="0"/>
              </a:rPr>
              <a:t>genom</a:t>
            </a:r>
            <a:r>
              <a:rPr lang="en-US" b="0" baseline="0" dirty="0">
                <a:latin typeface="Arial" charset="0"/>
                <a:ea typeface="Arial" charset="0"/>
                <a:cs typeface="Arial" charset="0"/>
              </a:rPr>
              <a:t> </a:t>
            </a:r>
            <a:r>
              <a:rPr lang="en-US" b="0" baseline="0" dirty="0" err="1">
                <a:latin typeface="Arial" charset="0"/>
                <a:ea typeface="Arial" charset="0"/>
                <a:cs typeface="Arial" charset="0"/>
              </a:rPr>
              <a:t>kyrkor</a:t>
            </a:r>
            <a:r>
              <a:rPr lang="en-US" b="0" baseline="0" dirty="0">
                <a:latin typeface="Arial" charset="0"/>
                <a:ea typeface="Arial" charset="0"/>
                <a:cs typeface="Arial" charset="0"/>
              </a:rPr>
              <a:t> </a:t>
            </a:r>
            <a:r>
              <a:rPr lang="en-US" b="0" baseline="0" dirty="0" err="1">
                <a:latin typeface="Arial" charset="0"/>
                <a:ea typeface="Arial" charset="0"/>
                <a:cs typeface="Arial" charset="0"/>
              </a:rPr>
              <a:t>och</a:t>
            </a:r>
            <a:r>
              <a:rPr lang="en-US" b="0" baseline="0" dirty="0">
                <a:latin typeface="Arial" charset="0"/>
                <a:ea typeface="Arial" charset="0"/>
                <a:cs typeface="Arial" charset="0"/>
              </a:rPr>
              <a:t> </a:t>
            </a:r>
            <a:r>
              <a:rPr lang="en-US" b="0" baseline="0" dirty="0" err="1">
                <a:latin typeface="Arial" charset="0"/>
                <a:ea typeface="Arial" charset="0"/>
                <a:cs typeface="Arial" charset="0"/>
              </a:rPr>
              <a:t>organisationer</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a:t>
            </a:r>
            <a:r>
              <a:rPr lang="en-US" b="0" baseline="0" dirty="0" err="1">
                <a:latin typeface="Arial" charset="0"/>
                <a:ea typeface="Arial" charset="0"/>
                <a:cs typeface="Arial" charset="0"/>
              </a:rPr>
              <a:t>finns</a:t>
            </a:r>
            <a:r>
              <a:rPr lang="en-US" b="0" baseline="0" dirty="0">
                <a:latin typeface="Arial" charset="0"/>
                <a:ea typeface="Arial" charset="0"/>
                <a:cs typeface="Arial" charset="0"/>
              </a:rPr>
              <a:t> på plats.</a:t>
            </a:r>
            <a:endParaRPr lang="en-US" b="0" dirty="0">
              <a:latin typeface="Arial" charset="0"/>
              <a:ea typeface="Arial" charset="0"/>
              <a:cs typeface="Arial" charset="0"/>
            </a:endParaRPr>
          </a:p>
          <a:p>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19</a:t>
            </a:fld>
            <a:endParaRPr lang="sv-SE"/>
          </a:p>
        </p:txBody>
      </p:sp>
    </p:spTree>
    <p:extLst>
      <p:ext uri="{BB962C8B-B14F-4D97-AF65-F5344CB8AC3E}">
        <p14:creationId xmlns:p14="http://schemas.microsoft.com/office/powerpoint/2010/main" val="153284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Ansvarskedjan/vår metod – vi har sett på ”rättighetsbärarna” (att det är där vi vill göra skillnad) och hur vi valt att arbeta</a:t>
            </a:r>
            <a:r>
              <a:rPr lang="sv-SE" baseline="0" dirty="0"/>
              <a:t> med partner. </a:t>
            </a:r>
          </a:p>
          <a:p>
            <a:endParaRPr lang="sv-SE" baseline="0" dirty="0"/>
          </a:p>
          <a:p>
            <a:r>
              <a:rPr lang="sv-SE" baseline="0" dirty="0"/>
              <a:t>I den andra ändan av kedjan hittar vi länken som ger själva förutsättningen/själva ”hjärtat”. För e</a:t>
            </a:r>
            <a:r>
              <a:rPr lang="sv-SE" dirty="0"/>
              <a:t>ngagemanget och givandet är grunden för att vi skall kunna göra ngt överhuvudtaget i </a:t>
            </a:r>
            <a:r>
              <a:rPr lang="sv-SE" dirty="0" err="1"/>
              <a:t>Act</a:t>
            </a:r>
            <a:r>
              <a:rPr lang="sv-SE" dirty="0"/>
              <a:t> Svenska kyrkan. </a:t>
            </a:r>
          </a:p>
          <a:p>
            <a:endParaRPr lang="sv-SE" dirty="0"/>
          </a:p>
          <a:p>
            <a:r>
              <a:rPr lang="sv-SE" dirty="0"/>
              <a:t>Så tack alla ni som är med och lägger</a:t>
            </a:r>
            <a:r>
              <a:rPr lang="sv-SE" baseline="0" dirty="0"/>
              <a:t> grunden!</a:t>
            </a:r>
            <a:r>
              <a:rPr lang="sv-SE" dirty="0"/>
              <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latin typeface="Arial" charset="0"/>
                <a:ea typeface="Arial" charset="0"/>
                <a:cs typeface="Arial" charset="0"/>
              </a:rPr>
              <a:t>Förändringen</a:t>
            </a:r>
            <a:r>
              <a:rPr lang="en-US" b="0" dirty="0">
                <a:latin typeface="Arial" charset="0"/>
                <a:ea typeface="Arial" charset="0"/>
                <a:cs typeface="Arial" charset="0"/>
              </a:rPr>
              <a:t> </a:t>
            </a:r>
            <a:r>
              <a:rPr lang="en-US" b="0" dirty="0" err="1">
                <a:latin typeface="Arial" charset="0"/>
                <a:ea typeface="Arial" charset="0"/>
                <a:cs typeface="Arial" charset="0"/>
              </a:rPr>
              <a:t>vill</a:t>
            </a:r>
            <a:r>
              <a:rPr lang="en-US" b="0" dirty="0">
                <a:latin typeface="Arial" charset="0"/>
                <a:ea typeface="Arial" charset="0"/>
                <a:cs typeface="Arial" charset="0"/>
              </a:rPr>
              <a:t> vi se hos “</a:t>
            </a:r>
            <a:r>
              <a:rPr lang="en-US" b="0" dirty="0" err="1">
                <a:latin typeface="Arial" charset="0"/>
                <a:ea typeface="Arial" charset="0"/>
                <a:cs typeface="Arial" charset="0"/>
              </a:rPr>
              <a:t>rättighetsbärarna</a:t>
            </a:r>
            <a:r>
              <a:rPr lang="en-US" b="0" dirty="0">
                <a:latin typeface="Arial" charset="0"/>
                <a:ea typeface="Arial" charset="0"/>
                <a:cs typeface="Arial" charset="0"/>
              </a:rPr>
              <a:t>”</a:t>
            </a:r>
            <a:r>
              <a:rPr lang="en-US" b="0" baseline="0" dirty="0">
                <a:latin typeface="Arial" charset="0"/>
                <a:ea typeface="Arial" charset="0"/>
                <a:cs typeface="Arial" charset="0"/>
              </a:rPr>
              <a:t> </a:t>
            </a:r>
            <a:r>
              <a:rPr lang="en-US" b="0" baseline="0" dirty="0" err="1">
                <a:latin typeface="Arial" charset="0"/>
                <a:ea typeface="Arial" charset="0"/>
                <a:cs typeface="Arial" charset="0"/>
              </a:rPr>
              <a:t>och</a:t>
            </a:r>
            <a:r>
              <a:rPr lang="en-US" b="0" baseline="0" dirty="0">
                <a:latin typeface="Arial" charset="0"/>
                <a:ea typeface="Arial" charset="0"/>
                <a:cs typeface="Arial" charset="0"/>
              </a:rPr>
              <a:t> det </a:t>
            </a:r>
            <a:r>
              <a:rPr lang="en-US" b="0" baseline="0" dirty="0" err="1">
                <a:latin typeface="Arial" charset="0"/>
                <a:ea typeface="Arial" charset="0"/>
                <a:cs typeface="Arial" charset="0"/>
              </a:rPr>
              <a:t>är</a:t>
            </a:r>
            <a:r>
              <a:rPr lang="en-US" b="0" baseline="0" dirty="0">
                <a:latin typeface="Arial" charset="0"/>
                <a:ea typeface="Arial" charset="0"/>
                <a:cs typeface="Arial" charset="0"/>
              </a:rPr>
              <a:t> </a:t>
            </a:r>
            <a:r>
              <a:rPr lang="en-US" b="0" baseline="0" dirty="0" err="1">
                <a:latin typeface="Arial" charset="0"/>
                <a:ea typeface="Arial" charset="0"/>
                <a:cs typeface="Arial" charset="0"/>
              </a:rPr>
              <a:t>deras</a:t>
            </a:r>
            <a:r>
              <a:rPr lang="en-US" b="0" baseline="0" dirty="0">
                <a:latin typeface="Arial" charset="0"/>
                <a:ea typeface="Arial" charset="0"/>
                <a:cs typeface="Arial" charset="0"/>
              </a:rPr>
              <a:t> </a:t>
            </a:r>
            <a:r>
              <a:rPr lang="en-US" b="0" baseline="0" dirty="0" err="1">
                <a:latin typeface="Arial" charset="0"/>
                <a:ea typeface="Arial" charset="0"/>
                <a:cs typeface="Arial" charset="0"/>
              </a:rPr>
              <a:t>kamp</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vi </a:t>
            </a:r>
            <a:r>
              <a:rPr lang="en-US" b="0" baseline="0" dirty="0" err="1">
                <a:latin typeface="Arial" charset="0"/>
                <a:ea typeface="Arial" charset="0"/>
                <a:cs typeface="Arial" charset="0"/>
              </a:rPr>
              <a:t>stödjer</a:t>
            </a:r>
            <a:r>
              <a:rPr lang="en-US" b="0" baseline="0" dirty="0">
                <a:latin typeface="Arial" charset="0"/>
                <a:ea typeface="Arial" charset="0"/>
                <a:cs typeface="Arial" charset="0"/>
              </a:rPr>
              <a:t> </a:t>
            </a:r>
            <a:r>
              <a:rPr lang="en-US" b="0" baseline="0" dirty="0" err="1">
                <a:latin typeface="Arial" charset="0"/>
                <a:ea typeface="Arial" charset="0"/>
                <a:cs typeface="Arial" charset="0"/>
              </a:rPr>
              <a:t>genom</a:t>
            </a:r>
            <a:r>
              <a:rPr lang="en-US" b="0" baseline="0" dirty="0">
                <a:latin typeface="Arial" charset="0"/>
                <a:ea typeface="Arial" charset="0"/>
                <a:cs typeface="Arial" charset="0"/>
              </a:rPr>
              <a:t> </a:t>
            </a:r>
            <a:r>
              <a:rPr lang="en-US" b="0" baseline="0" dirty="0" err="1">
                <a:latin typeface="Arial" charset="0"/>
                <a:ea typeface="Arial" charset="0"/>
                <a:cs typeface="Arial" charset="0"/>
              </a:rPr>
              <a:t>kyrkor</a:t>
            </a:r>
            <a:r>
              <a:rPr lang="en-US" b="0" baseline="0" dirty="0">
                <a:latin typeface="Arial" charset="0"/>
                <a:ea typeface="Arial" charset="0"/>
                <a:cs typeface="Arial" charset="0"/>
              </a:rPr>
              <a:t> </a:t>
            </a:r>
            <a:r>
              <a:rPr lang="en-US" b="0" baseline="0" dirty="0" err="1">
                <a:latin typeface="Arial" charset="0"/>
                <a:ea typeface="Arial" charset="0"/>
                <a:cs typeface="Arial" charset="0"/>
              </a:rPr>
              <a:t>och</a:t>
            </a:r>
            <a:r>
              <a:rPr lang="en-US" b="0" baseline="0" dirty="0">
                <a:latin typeface="Arial" charset="0"/>
                <a:ea typeface="Arial" charset="0"/>
                <a:cs typeface="Arial" charset="0"/>
              </a:rPr>
              <a:t> </a:t>
            </a:r>
            <a:r>
              <a:rPr lang="en-US" b="0" baseline="0" dirty="0" err="1">
                <a:latin typeface="Arial" charset="0"/>
                <a:ea typeface="Arial" charset="0"/>
                <a:cs typeface="Arial" charset="0"/>
              </a:rPr>
              <a:t>organisationer</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a:t>
            </a:r>
            <a:r>
              <a:rPr lang="en-US" b="0" baseline="0" dirty="0" err="1">
                <a:latin typeface="Arial" charset="0"/>
                <a:ea typeface="Arial" charset="0"/>
                <a:cs typeface="Arial" charset="0"/>
              </a:rPr>
              <a:t>finns</a:t>
            </a:r>
            <a:r>
              <a:rPr lang="en-US" b="0" baseline="0" dirty="0">
                <a:latin typeface="Arial" charset="0"/>
                <a:ea typeface="Arial" charset="0"/>
                <a:cs typeface="Arial" charset="0"/>
              </a:rPr>
              <a:t> på plats.</a:t>
            </a:r>
            <a:endParaRPr lang="en-US" b="0" dirty="0">
              <a:latin typeface="Arial" charset="0"/>
              <a:ea typeface="Arial" charset="0"/>
              <a:cs typeface="Arial" charset="0"/>
            </a:endParaRPr>
          </a:p>
          <a:p>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20</a:t>
            </a:fld>
            <a:endParaRPr lang="sv-SE"/>
          </a:p>
        </p:txBody>
      </p:sp>
    </p:spTree>
    <p:extLst>
      <p:ext uri="{BB962C8B-B14F-4D97-AF65-F5344CB8AC3E}">
        <p14:creationId xmlns:p14="http://schemas.microsoft.com/office/powerpoint/2010/main" val="360003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Slutet</a:t>
            </a:r>
            <a:r>
              <a:rPr lang="sv-SE" baseline="0" dirty="0"/>
              <a:t> av 1800-talet - n</a:t>
            </a:r>
            <a:r>
              <a:rPr lang="sv-SE" dirty="0"/>
              <a:t>u börjar</a:t>
            </a:r>
            <a:r>
              <a:rPr lang="sv-SE" baseline="0" dirty="0"/>
              <a:t> kyrkan se sitt universella uppdrag – att ”gå ut”. SKM jobbade utifrån ett holistiskt perspektiv som t ex visade sig i metodiken att bygga skola, sjukhus och kyrka på många håll – hela livet – ande, kropp och själ. Och inte minst, de mänskliga rättigheterna.</a:t>
            </a:r>
          </a:p>
          <a:p>
            <a:endParaRPr lang="sv-SE" baseline="0" dirty="0"/>
          </a:p>
          <a:p>
            <a:r>
              <a:rPr lang="sv-SE" b="1" baseline="0" dirty="0"/>
              <a:t>”Internationell mission”</a:t>
            </a:r>
          </a:p>
          <a:p>
            <a:endParaRPr lang="sv-SE" baseline="0" dirty="0"/>
          </a:p>
          <a:p>
            <a:pPr>
              <a:lnSpc>
                <a:spcPct val="140000"/>
              </a:lnSpc>
            </a:pPr>
            <a:r>
              <a:rPr lang="sv-SE" sz="1200" i="1" dirty="0">
                <a:solidFill>
                  <a:prstClr val="black">
                    <a:lumMod val="50000"/>
                    <a:lumOff val="50000"/>
                  </a:prstClr>
                </a:solidFill>
                <a:latin typeface="Arial"/>
                <a:cs typeface="Arial"/>
              </a:rPr>
              <a:t>Styrelsen för Svenska kyrkans mission, Uppsala 1954</a:t>
            </a:r>
          </a:p>
          <a:p>
            <a:pPr>
              <a:lnSpc>
                <a:spcPct val="140000"/>
              </a:lnSpc>
            </a:pPr>
            <a:r>
              <a:rPr lang="sv-SE" sz="1200" i="1" dirty="0">
                <a:solidFill>
                  <a:prstClr val="black">
                    <a:lumMod val="50000"/>
                    <a:lumOff val="50000"/>
                  </a:prstClr>
                </a:solidFill>
                <a:latin typeface="Arial"/>
                <a:cs typeface="Arial"/>
              </a:rPr>
              <a:t>Foto: Uppsala bild</a:t>
            </a:r>
          </a:p>
          <a:p>
            <a:endParaRPr lang="sv-SE" dirty="0"/>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2</a:t>
            </a:fld>
            <a:endParaRPr lang="sv-SE">
              <a:solidFill>
                <a:prstClr val="black"/>
              </a:solidFill>
            </a:endParaRPr>
          </a:p>
        </p:txBody>
      </p:sp>
    </p:spTree>
    <p:extLst>
      <p:ext uri="{BB962C8B-B14F-4D97-AF65-F5344CB8AC3E}">
        <p14:creationId xmlns:p14="http://schemas.microsoft.com/office/powerpoint/2010/main" val="1786101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atin typeface="Arial" charset="0"/>
                <a:ea typeface="Arial" charset="0"/>
                <a:cs typeface="Arial" charset="0"/>
              </a:rPr>
              <a:t>Act </a:t>
            </a:r>
            <a:r>
              <a:rPr lang="en-US" b="0" baseline="0" dirty="0" err="1">
                <a:latin typeface="Arial" charset="0"/>
                <a:ea typeface="Arial" charset="0"/>
                <a:cs typeface="Arial" charset="0"/>
              </a:rPr>
              <a:t>Svenska</a:t>
            </a:r>
            <a:r>
              <a:rPr lang="en-US" b="0" baseline="0" dirty="0">
                <a:latin typeface="Arial" charset="0"/>
                <a:ea typeface="Arial" charset="0"/>
                <a:cs typeface="Arial" charset="0"/>
              </a:rPr>
              <a:t> </a:t>
            </a:r>
            <a:r>
              <a:rPr lang="en-US" b="0" baseline="0" dirty="0" err="1">
                <a:latin typeface="Arial" charset="0"/>
                <a:ea typeface="Arial" charset="0"/>
                <a:cs typeface="Arial" charset="0"/>
              </a:rPr>
              <a:t>kyrkan</a:t>
            </a:r>
            <a:r>
              <a:rPr lang="en-US" b="0" baseline="0" dirty="0">
                <a:latin typeface="Arial" charset="0"/>
                <a:ea typeface="Arial" charset="0"/>
                <a:cs typeface="Arial" charset="0"/>
              </a:rPr>
              <a:t> </a:t>
            </a:r>
            <a:r>
              <a:rPr lang="en-US" b="0" baseline="0" dirty="0" err="1">
                <a:latin typeface="Arial" charset="0"/>
                <a:ea typeface="Arial" charset="0"/>
                <a:cs typeface="Arial" charset="0"/>
              </a:rPr>
              <a:t>arbete</a:t>
            </a:r>
            <a:r>
              <a:rPr lang="en-US" b="0" baseline="0" dirty="0">
                <a:latin typeface="Arial" charset="0"/>
                <a:ea typeface="Arial" charset="0"/>
                <a:cs typeface="Arial" charset="0"/>
              </a:rPr>
              <a:t> </a:t>
            </a:r>
            <a:r>
              <a:rPr lang="en-US" b="0" baseline="0" dirty="0" err="1">
                <a:latin typeface="Arial" charset="0"/>
                <a:ea typeface="Arial" charset="0"/>
                <a:cs typeface="Arial" charset="0"/>
              </a:rPr>
              <a:t>har</a:t>
            </a:r>
            <a:r>
              <a:rPr lang="en-US" b="0" baseline="0" dirty="0">
                <a:latin typeface="Arial" charset="0"/>
                <a:ea typeface="Arial" charset="0"/>
                <a:cs typeface="Arial" charset="0"/>
              </a:rPr>
              <a:t> </a:t>
            </a:r>
            <a:r>
              <a:rPr lang="en-US" b="0" baseline="0" dirty="0" err="1">
                <a:latin typeface="Arial" charset="0"/>
                <a:ea typeface="Arial" charset="0"/>
                <a:cs typeface="Arial" charset="0"/>
              </a:rPr>
              <a:t>samarbetspartners</a:t>
            </a:r>
            <a:r>
              <a:rPr lang="en-US" b="0" baseline="0" dirty="0">
                <a:latin typeface="Arial" charset="0"/>
                <a:ea typeface="Arial" charset="0"/>
                <a:cs typeface="Arial" charset="0"/>
              </a:rPr>
              <a:t> </a:t>
            </a:r>
            <a:r>
              <a:rPr lang="en-US" b="0" baseline="0" dirty="0" err="1">
                <a:latin typeface="Arial" charset="0"/>
                <a:ea typeface="Arial" charset="0"/>
                <a:cs typeface="Arial" charset="0"/>
              </a:rPr>
              <a:t>över</a:t>
            </a:r>
            <a:r>
              <a:rPr lang="en-US" b="0" baseline="0" dirty="0">
                <a:latin typeface="Arial" charset="0"/>
                <a:ea typeface="Arial" charset="0"/>
                <a:cs typeface="Arial" charset="0"/>
              </a:rPr>
              <a:t> </a:t>
            </a:r>
            <a:r>
              <a:rPr lang="en-US" b="0" baseline="0" dirty="0" err="1">
                <a:latin typeface="Arial" charset="0"/>
                <a:ea typeface="Arial" charset="0"/>
                <a:cs typeface="Arial" charset="0"/>
              </a:rPr>
              <a:t>hela</a:t>
            </a:r>
            <a:r>
              <a:rPr lang="en-US" b="0" baseline="0" dirty="0">
                <a:latin typeface="Arial" charset="0"/>
                <a:ea typeface="Arial" charset="0"/>
                <a:cs typeface="Arial" charset="0"/>
              </a:rPr>
              <a:t> </a:t>
            </a:r>
            <a:r>
              <a:rPr lang="en-US" b="0" baseline="0" dirty="0" err="1">
                <a:latin typeface="Arial" charset="0"/>
                <a:ea typeface="Arial" charset="0"/>
                <a:cs typeface="Arial" charset="0"/>
              </a:rPr>
              <a:t>världen</a:t>
            </a:r>
            <a:r>
              <a:rPr lang="en-US" b="0" baseline="0" dirty="0">
                <a:latin typeface="Arial" charset="0"/>
                <a:ea typeface="Arial" charset="0"/>
                <a:cs typeface="Arial" charset="0"/>
              </a:rPr>
              <a:t>. </a:t>
            </a:r>
            <a:r>
              <a:rPr lang="en-US" b="0" baseline="0" dirty="0" err="1">
                <a:latin typeface="Arial" charset="0"/>
                <a:ea typeface="Arial" charset="0"/>
                <a:cs typeface="Arial" charset="0"/>
              </a:rPr>
              <a:t>Där</a:t>
            </a:r>
            <a:r>
              <a:rPr lang="en-US" b="0" baseline="0" dirty="0">
                <a:latin typeface="Arial" charset="0"/>
                <a:ea typeface="Arial" charset="0"/>
                <a:cs typeface="Arial" charset="0"/>
              </a:rPr>
              <a:t> </a:t>
            </a:r>
            <a:r>
              <a:rPr lang="en-US" b="0" baseline="0" dirty="0" err="1">
                <a:latin typeface="Arial" charset="0"/>
                <a:ea typeface="Arial" charset="0"/>
                <a:cs typeface="Arial" charset="0"/>
              </a:rPr>
              <a:t>finns</a:t>
            </a:r>
            <a:r>
              <a:rPr lang="en-US" b="0" baseline="0" dirty="0">
                <a:latin typeface="Arial" charset="0"/>
                <a:ea typeface="Arial" charset="0"/>
                <a:cs typeface="Arial" charset="0"/>
              </a:rPr>
              <a:t> </a:t>
            </a:r>
            <a:r>
              <a:rPr lang="en-US" b="0" baseline="0" dirty="0" err="1">
                <a:latin typeface="Arial" charset="0"/>
                <a:ea typeface="Arial" charset="0"/>
                <a:cs typeface="Arial" charset="0"/>
              </a:rPr>
              <a:t>människor</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a:t>
            </a:r>
            <a:r>
              <a:rPr lang="en-US" b="0" baseline="0" dirty="0" err="1">
                <a:latin typeface="Arial" charset="0"/>
                <a:ea typeface="Arial" charset="0"/>
                <a:cs typeface="Arial" charset="0"/>
              </a:rPr>
              <a:t>dagligen</a:t>
            </a:r>
            <a:r>
              <a:rPr lang="en-US" b="0" baseline="0" dirty="0">
                <a:latin typeface="Arial" charset="0"/>
                <a:ea typeface="Arial" charset="0"/>
                <a:cs typeface="Arial" charset="0"/>
              </a:rPr>
              <a:t> </a:t>
            </a:r>
            <a:r>
              <a:rPr lang="en-US" b="0" baseline="0" dirty="0" err="1">
                <a:latin typeface="Arial" charset="0"/>
                <a:ea typeface="Arial" charset="0"/>
                <a:cs typeface="Arial" charset="0"/>
              </a:rPr>
              <a:t>jobbar</a:t>
            </a:r>
            <a:r>
              <a:rPr lang="en-US" b="0" baseline="0" dirty="0">
                <a:latin typeface="Arial" charset="0"/>
                <a:ea typeface="Arial" charset="0"/>
                <a:cs typeface="Arial" charset="0"/>
              </a:rPr>
              <a:t> </a:t>
            </a:r>
            <a:r>
              <a:rPr lang="en-US" b="0" baseline="0" dirty="0" err="1">
                <a:latin typeface="Arial" charset="0"/>
                <a:ea typeface="Arial" charset="0"/>
                <a:cs typeface="Arial" charset="0"/>
              </a:rPr>
              <a:t>för</a:t>
            </a:r>
            <a:r>
              <a:rPr lang="en-US" b="0" baseline="0" dirty="0">
                <a:latin typeface="Arial" charset="0"/>
                <a:ea typeface="Arial" charset="0"/>
                <a:cs typeface="Arial" charset="0"/>
              </a:rPr>
              <a:t> </a:t>
            </a:r>
            <a:r>
              <a:rPr lang="en-US" b="0" baseline="0" dirty="0" err="1">
                <a:latin typeface="Arial" charset="0"/>
                <a:ea typeface="Arial" charset="0"/>
                <a:cs typeface="Arial" charset="0"/>
              </a:rPr>
              <a:t>att</a:t>
            </a:r>
            <a:r>
              <a:rPr lang="en-US" b="0" baseline="0" dirty="0">
                <a:latin typeface="Arial" charset="0"/>
                <a:ea typeface="Arial" charset="0"/>
                <a:cs typeface="Arial" charset="0"/>
              </a:rPr>
              <a:t> </a:t>
            </a:r>
            <a:r>
              <a:rPr lang="en-US" b="0" baseline="0" dirty="0" err="1">
                <a:latin typeface="Arial" charset="0"/>
                <a:ea typeface="Arial" charset="0"/>
                <a:cs typeface="Arial" charset="0"/>
              </a:rPr>
              <a:t>förändra</a:t>
            </a:r>
            <a:r>
              <a:rPr lang="en-US" b="0" baseline="0" dirty="0">
                <a:latin typeface="Arial" charset="0"/>
                <a:ea typeface="Arial" charset="0"/>
                <a:cs typeface="Arial" charset="0"/>
              </a:rPr>
              <a:t> </a:t>
            </a:r>
            <a:r>
              <a:rPr lang="en-US" b="0" baseline="0" dirty="0" err="1">
                <a:latin typeface="Arial" charset="0"/>
                <a:ea typeface="Arial" charset="0"/>
                <a:cs typeface="Arial" charset="0"/>
              </a:rPr>
              <a:t>vad</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a:t>
            </a:r>
            <a:r>
              <a:rPr lang="en-US" b="0" baseline="0" dirty="0" err="1">
                <a:latin typeface="Arial" charset="0"/>
                <a:ea typeface="Arial" charset="0"/>
                <a:cs typeface="Arial" charset="0"/>
              </a:rPr>
              <a:t>ibland</a:t>
            </a:r>
            <a:r>
              <a:rPr lang="en-US" b="0" baseline="0" dirty="0">
                <a:latin typeface="Arial" charset="0"/>
                <a:ea typeface="Arial" charset="0"/>
                <a:cs typeface="Arial" charset="0"/>
              </a:rPr>
              <a:t> </a:t>
            </a:r>
            <a:r>
              <a:rPr lang="en-US" b="0" baseline="0" dirty="0" err="1">
                <a:latin typeface="Arial" charset="0"/>
                <a:ea typeface="Arial" charset="0"/>
                <a:cs typeface="Arial" charset="0"/>
              </a:rPr>
              <a:t>kan</a:t>
            </a:r>
            <a:r>
              <a:rPr lang="en-US" b="0" baseline="0" dirty="0">
                <a:latin typeface="Arial" charset="0"/>
                <a:ea typeface="Arial" charset="0"/>
                <a:cs typeface="Arial" charset="0"/>
              </a:rPr>
              <a:t> </a:t>
            </a:r>
            <a:r>
              <a:rPr lang="en-US" b="0" baseline="0" dirty="0" err="1">
                <a:latin typeface="Arial" charset="0"/>
                <a:ea typeface="Arial" charset="0"/>
                <a:cs typeface="Arial" charset="0"/>
              </a:rPr>
              <a:t>kännas</a:t>
            </a:r>
            <a:r>
              <a:rPr lang="en-US" b="0" baseline="0" dirty="0">
                <a:latin typeface="Arial" charset="0"/>
                <a:ea typeface="Arial" charset="0"/>
                <a:cs typeface="Arial" charset="0"/>
              </a:rPr>
              <a:t> </a:t>
            </a:r>
            <a:r>
              <a:rPr lang="en-US" b="0" baseline="0" dirty="0" err="1">
                <a:latin typeface="Arial" charset="0"/>
                <a:ea typeface="Arial" charset="0"/>
                <a:cs typeface="Arial" charset="0"/>
              </a:rPr>
              <a:t>som</a:t>
            </a:r>
            <a:r>
              <a:rPr lang="en-US" b="0" baseline="0" dirty="0">
                <a:latin typeface="Arial" charset="0"/>
                <a:ea typeface="Arial" charset="0"/>
                <a:cs typeface="Arial" charset="0"/>
              </a:rPr>
              <a:t> </a:t>
            </a:r>
            <a:r>
              <a:rPr lang="en-US" b="0" baseline="0" dirty="0" err="1">
                <a:latin typeface="Arial" charset="0"/>
                <a:ea typeface="Arial" charset="0"/>
                <a:cs typeface="Arial" charset="0"/>
              </a:rPr>
              <a:t>en</a:t>
            </a:r>
            <a:r>
              <a:rPr lang="en-US" b="0" baseline="0" dirty="0">
                <a:latin typeface="Arial" charset="0"/>
                <a:ea typeface="Arial" charset="0"/>
                <a:cs typeface="Arial" charset="0"/>
              </a:rPr>
              <a:t> </a:t>
            </a:r>
            <a:r>
              <a:rPr lang="en-US" b="0" baseline="0" dirty="0" err="1">
                <a:latin typeface="Arial" charset="0"/>
                <a:ea typeface="Arial" charset="0"/>
                <a:cs typeface="Arial" charset="0"/>
              </a:rPr>
              <a:t>hopplös</a:t>
            </a:r>
            <a:r>
              <a:rPr lang="en-US" b="0" baseline="0" dirty="0">
                <a:latin typeface="Arial" charset="0"/>
                <a:ea typeface="Arial" charset="0"/>
                <a:cs typeface="Arial" charset="0"/>
              </a:rPr>
              <a:t> situation.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latin typeface="Arial" charset="0"/>
                <a:ea typeface="Arial" charset="0"/>
                <a:cs typeface="Arial" charset="0"/>
              </a:rPr>
              <a:t>Agera</a:t>
            </a:r>
            <a:r>
              <a:rPr lang="en-US" b="0" baseline="0" dirty="0">
                <a:latin typeface="Arial" charset="0"/>
                <a:ea typeface="Arial" charset="0"/>
                <a:cs typeface="Arial" charset="0"/>
              </a:rPr>
              <a:t> </a:t>
            </a:r>
            <a:r>
              <a:rPr lang="en-US" b="0" baseline="0" dirty="0" err="1">
                <a:latin typeface="Arial" charset="0"/>
                <a:ea typeface="Arial" charset="0"/>
                <a:cs typeface="Arial" charset="0"/>
              </a:rPr>
              <a:t>lokalt</a:t>
            </a:r>
            <a:r>
              <a:rPr lang="en-US" b="0" baseline="0" dirty="0">
                <a:latin typeface="Arial" charset="0"/>
                <a:ea typeface="Arial" charset="0"/>
                <a:cs typeface="Arial" charset="0"/>
              </a:rPr>
              <a:t> – </a:t>
            </a:r>
            <a:r>
              <a:rPr lang="en-US" b="0" baseline="0" dirty="0" err="1">
                <a:latin typeface="Arial" charset="0"/>
                <a:ea typeface="Arial" charset="0"/>
                <a:cs typeface="Arial" charset="0"/>
              </a:rPr>
              <a:t>påverka</a:t>
            </a:r>
            <a:r>
              <a:rPr lang="en-US" b="0" baseline="0" dirty="0">
                <a:latin typeface="Arial" charset="0"/>
                <a:ea typeface="Arial" charset="0"/>
                <a:cs typeface="Arial" charset="0"/>
              </a:rPr>
              <a:t> </a:t>
            </a:r>
            <a:r>
              <a:rPr lang="en-US" b="0" baseline="0" dirty="0" err="1">
                <a:latin typeface="Arial" charset="0"/>
                <a:ea typeface="Arial" charset="0"/>
                <a:cs typeface="Arial" charset="0"/>
              </a:rPr>
              <a:t>globalt</a:t>
            </a:r>
            <a:r>
              <a:rPr lang="en-US" b="0" baseline="0" dirty="0">
                <a:latin typeface="Arial" charset="0"/>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charset="0"/>
              <a:ea typeface="Arial" charset="0"/>
              <a:cs typeface="Arial" charset="0"/>
            </a:endParaRPr>
          </a:p>
          <a:p>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21</a:t>
            </a:fld>
            <a:endParaRPr lang="sv-SE"/>
          </a:p>
        </p:txBody>
      </p:sp>
    </p:spTree>
    <p:extLst>
      <p:ext uri="{BB962C8B-B14F-4D97-AF65-F5344CB8AC3E}">
        <p14:creationId xmlns:p14="http://schemas.microsoft.com/office/powerpoint/2010/main" val="2283272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Genom samarbeten med organisationer och kyrkor globalt kan vi påverka beslutsfattare och religiösa ledare för att skapa förändring på plats.</a:t>
            </a:r>
          </a:p>
          <a:p>
            <a:endParaRPr lang="sv-SE" dirty="0"/>
          </a:p>
          <a:p>
            <a:r>
              <a:rPr lang="sv-SE" dirty="0"/>
              <a:t>I många samhällen är kyrkan oerhört central för utveckling och organisering – att vi själva är kyrka ger oss unika ingångar</a:t>
            </a:r>
            <a:r>
              <a:rPr lang="sv-SE" baseline="0" dirty="0"/>
              <a:t> till religiösa ledare världen över (ingångar/relationer som långt ifrån alla organisationer kan ha)</a:t>
            </a:r>
            <a:r>
              <a:rPr lang="sv-SE" dirty="0"/>
              <a:t>. </a:t>
            </a:r>
          </a:p>
          <a:p>
            <a:endParaRPr lang="sv-SE" dirty="0"/>
          </a:p>
        </p:txBody>
      </p:sp>
      <p:sp>
        <p:nvSpPr>
          <p:cNvPr id="4" name="Slide Number Placeholder 3"/>
          <p:cNvSpPr>
            <a:spLocks noGrp="1"/>
          </p:cNvSpPr>
          <p:nvPr>
            <p:ph type="sldNum" sz="quarter" idx="10"/>
          </p:nvPr>
        </p:nvSpPr>
        <p:spPr/>
        <p:txBody>
          <a:bodyPr/>
          <a:lstStyle/>
          <a:p>
            <a:fld id="{391DF034-1187-894F-A0A2-296D170182FA}" type="slidenum">
              <a:rPr lang="sv-SE" smtClean="0"/>
              <a:t>22</a:t>
            </a:fld>
            <a:endParaRPr lang="sv-SE"/>
          </a:p>
        </p:txBody>
      </p:sp>
    </p:spTree>
    <p:extLst>
      <p:ext uri="{BB962C8B-B14F-4D97-AF65-F5344CB8AC3E}">
        <p14:creationId xmlns:p14="http://schemas.microsoft.com/office/powerpoint/2010/main" val="2031149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E" dirty="0">
                <a:latin typeface="Arial" panose="020B0604020202020204" pitchFamily="34" charset="0"/>
                <a:cs typeface="Arial" panose="020B0604020202020204" pitchFamily="34" charset="0"/>
              </a:rPr>
              <a:t>Act Svenska kyrkan stödjer teologisk utbildning som ger människor möjlighet att, med sin tro som grund, stå upp mot förtryck och orättvisor. Tro har en avgörande betydelse i människors liv. Teologisk utbildning som uppmuntrar till kritiskt tänkande är därför en central del för att kyrkornas anställda och ideella ska kunna ta ansvar för kyrka och samhälle. </a:t>
            </a:r>
          </a:p>
          <a:p>
            <a:pPr algn="l"/>
            <a:endParaRPr lang="en-SE" dirty="0">
              <a:latin typeface="Arial" panose="020B0604020202020204" pitchFamily="34" charset="0"/>
              <a:cs typeface="Arial" panose="020B0604020202020204" pitchFamily="34" charset="0"/>
            </a:endParaRPr>
          </a:p>
          <a:p>
            <a:pPr algn="l"/>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24</a:t>
            </a:fld>
            <a:endParaRPr lang="sv-SE"/>
          </a:p>
        </p:txBody>
      </p:sp>
    </p:spTree>
    <p:extLst>
      <p:ext uri="{BB962C8B-B14F-4D97-AF65-F5344CB8AC3E}">
        <p14:creationId xmlns:p14="http://schemas.microsoft.com/office/powerpoint/2010/main" val="236526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SE" dirty="0">
                <a:latin typeface="Arial" panose="020B0604020202020204" pitchFamily="34" charset="0"/>
                <a:cs typeface="Arial" panose="020B0604020202020204" pitchFamily="34" charset="0"/>
              </a:rPr>
              <a:t>Act Svenska kyrkan kämpar för att alla människor, oavsett kön, sexuell läggning eller könsidentitet ska kunna leva ett liv i värdighet. Övergrepp och diskriminering bottnar i orättvisa strukturer och skadliga normer. Religiösa aktörer och företrädare har i stora delar av världen makt och inflytande över normer, sedvänjor och lagar och har därför både möjligheter och ansvar att bidra till positiv förändring. </a:t>
            </a:r>
          </a:p>
          <a:p>
            <a:pPr algn="l"/>
            <a:endParaRPr lang="en-S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931DD96-1991-4027-88BA-09E6A95406B2}" type="slidenum">
              <a:rPr lang="sv-SE" smtClean="0"/>
              <a:t>25</a:t>
            </a:fld>
            <a:endParaRPr lang="sv-SE"/>
          </a:p>
        </p:txBody>
      </p:sp>
    </p:spTree>
    <p:extLst>
      <p:ext uri="{BB962C8B-B14F-4D97-AF65-F5344CB8AC3E}">
        <p14:creationId xmlns:p14="http://schemas.microsoft.com/office/powerpoint/2010/main" val="201055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latin typeface="Arial" panose="020B0604020202020204" pitchFamily="34" charset="0"/>
                <a:cs typeface="Arial" panose="020B0604020202020204" pitchFamily="34" charset="0"/>
              </a:rPr>
              <a:t>Act Svenska kyrkan arbetar för rättvisa och hållbara försörjningsmöjligheter för människor som lever i utsatthet, fattigdom och i klimatnödläge. Tillsammans med lokala kyrkor och samarbetspartner arbetar vi med att stärka människors egna möjligheter till försörjning genom t.ex. hållbart jordbruk. Samtidigt ställer vi krav på makthavare att förverkliga rätten till social trygghet och klimaträttvisa globalt. </a:t>
            </a:r>
          </a:p>
          <a:p>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26</a:t>
            </a:fld>
            <a:endParaRPr lang="sv-SE"/>
          </a:p>
        </p:txBody>
      </p:sp>
    </p:spTree>
    <p:extLst>
      <p:ext uri="{BB962C8B-B14F-4D97-AF65-F5344CB8AC3E}">
        <p14:creationId xmlns:p14="http://schemas.microsoft.com/office/powerpoint/2010/main" val="510843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E" dirty="0">
                <a:latin typeface="Arial" panose="020B0604020202020204" pitchFamily="34" charset="0"/>
                <a:cs typeface="Arial" panose="020B0604020202020204" pitchFamily="34" charset="0"/>
              </a:rPr>
              <a:t>Act Svenska kyrkan räddar liv och lindrar nöd i både akuta och utdragna kriser. Som en del av världens största biståndsallians, Act alliansen, kan vi agera snabbt så att livsviktiga insatser når fram utan fördröjning. Vi samarbetar med lokala aktörer som finns på plats före, under och efter en kris så att utvecklingen blir hållbar</a:t>
            </a:r>
            <a:r>
              <a:rPr lang="en-SE" b="1" dirty="0">
                <a:latin typeface="Arial" panose="020B0604020202020204" pitchFamily="34" charset="0"/>
                <a:cs typeface="Arial" panose="020B0604020202020204" pitchFamily="34" charset="0"/>
              </a:rPr>
              <a:t> </a:t>
            </a:r>
            <a:r>
              <a:rPr lang="en-SE" dirty="0">
                <a:latin typeface="Arial" panose="020B0604020202020204" pitchFamily="34" charset="0"/>
                <a:cs typeface="Arial" panose="020B0604020202020204" pitchFamily="34" charset="0"/>
              </a:rPr>
              <a:t>och rustar för framtida kriser.  </a:t>
            </a:r>
          </a:p>
          <a:p>
            <a:pPr algn="l"/>
            <a:endParaRPr lang="en-SE" dirty="0">
              <a:latin typeface="Arial" panose="020B0604020202020204" pitchFamily="34" charset="0"/>
              <a:cs typeface="Arial" panose="020B0604020202020204" pitchFamily="34" charset="0"/>
            </a:endParaRPr>
          </a:p>
          <a:p>
            <a:pPr algn="l"/>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27</a:t>
            </a:fld>
            <a:endParaRPr lang="sv-SE"/>
          </a:p>
        </p:txBody>
      </p:sp>
    </p:spTree>
    <p:extLst>
      <p:ext uri="{BB962C8B-B14F-4D97-AF65-F5344CB8AC3E}">
        <p14:creationId xmlns:p14="http://schemas.microsoft.com/office/powerpoint/2010/main" val="3755027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E" dirty="0">
                <a:latin typeface="Arial" panose="020B0604020202020204" pitchFamily="34" charset="0"/>
                <a:cs typeface="Arial" panose="020B0604020202020204" pitchFamily="34" charset="0"/>
              </a:rPr>
              <a:t>Act Svenska kyrkan arbetar tillsammans med partner för att uppnå hållbar fred, stärka demokratiska processer och bygga tillit och gemenskap i samhällen. Att stärka kvinnor, unga och marginaliserade gruppers möjlighet att delta i samhället och demokratin är särskilt viktigt. Genom att samarbeta över religionsgränserna visar vi att det är möjligt att leva fredligt tillsammans. </a:t>
            </a:r>
          </a:p>
          <a:p>
            <a:pPr algn="l"/>
            <a:endParaRPr lang="en-SE" dirty="0">
              <a:latin typeface="Arial" panose="020B0604020202020204" pitchFamily="34" charset="0"/>
              <a:cs typeface="Arial" panose="020B0604020202020204" pitchFamily="34" charset="0"/>
            </a:endParaRPr>
          </a:p>
          <a:p>
            <a:pPr algn="l"/>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28</a:t>
            </a:fld>
            <a:endParaRPr lang="sv-SE"/>
          </a:p>
        </p:txBody>
      </p:sp>
    </p:spTree>
    <p:extLst>
      <p:ext uri="{BB962C8B-B14F-4D97-AF65-F5344CB8AC3E}">
        <p14:creationId xmlns:p14="http://schemas.microsoft.com/office/powerpoint/2010/main" val="2243118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Dels förslag (anslag + månadsgivare + påverkan/opinion), men också "workshopdel" (lokala initiativ). </a:t>
            </a:r>
            <a:endParaRPr lang="sv-SE" dirty="0"/>
          </a:p>
          <a:p>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29</a:t>
            </a:fld>
            <a:endParaRPr lang="sv-SE"/>
          </a:p>
        </p:txBody>
      </p:sp>
    </p:spTree>
    <p:extLst>
      <p:ext uri="{BB962C8B-B14F-4D97-AF65-F5344CB8AC3E}">
        <p14:creationId xmlns:p14="http://schemas.microsoft.com/office/powerpoint/2010/main" val="3421218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b="1" dirty="0"/>
              <a:t>"Var gör vi det då?"</a:t>
            </a:r>
            <a:r>
              <a:rPr lang="en-SE" sz="1000" dirty="0"/>
              <a:t> </a:t>
            </a:r>
          </a:p>
          <a:p>
            <a:r>
              <a:rPr lang="en-SE" sz="1000" dirty="0"/>
              <a:t>Utmaningar (Att vara kyrka i utmanande tider) Internationella nedslag  "Högt på bordet/aktuellt" + det långsiktiga (mallar för att enkelt kunna anpassa) </a:t>
            </a:r>
            <a:endParaRPr lang="sv-SE" sz="1000" dirty="0"/>
          </a:p>
          <a:p>
            <a:endParaRPr lang="sv-S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effectLst/>
                <a:latin typeface="+mn-lt"/>
                <a:ea typeface="+mn-ea"/>
                <a:cs typeface="+mn-cs"/>
              </a:rPr>
              <a:t>DE SOM DRABBATS AV KRIGET I UKRAINA BEHÖVER DITT STÖD. </a:t>
            </a:r>
            <a:r>
              <a:rPr lang="en-GB" sz="1000" b="0" kern="1200" dirty="0" err="1">
                <a:solidFill>
                  <a:schemeClr val="tx1"/>
                </a:solidFill>
                <a:effectLst/>
                <a:latin typeface="+mn-lt"/>
                <a:ea typeface="+mn-ea"/>
                <a:cs typeface="+mn-cs"/>
              </a:rPr>
              <a:t>Människor</a:t>
            </a:r>
            <a:r>
              <a:rPr lang="en-GB" sz="1000" b="0" kern="1200" dirty="0">
                <a:solidFill>
                  <a:schemeClr val="tx1"/>
                </a:solidFill>
                <a:effectLst/>
                <a:latin typeface="+mn-lt"/>
                <a:ea typeface="+mn-ea"/>
                <a:cs typeface="+mn-cs"/>
              </a:rPr>
              <a:t> på </a:t>
            </a:r>
            <a:r>
              <a:rPr lang="en-GB" sz="1000" b="0" kern="1200" dirty="0" err="1">
                <a:solidFill>
                  <a:schemeClr val="tx1"/>
                </a:solidFill>
                <a:effectLst/>
                <a:latin typeface="+mn-lt"/>
                <a:ea typeface="+mn-ea"/>
                <a:cs typeface="+mn-cs"/>
              </a:rPr>
              <a:t>flykt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stort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behov</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av</a:t>
            </a:r>
            <a:r>
              <a:rPr lang="en-GB" sz="1000" b="0" kern="1200" dirty="0">
                <a:solidFill>
                  <a:schemeClr val="tx1"/>
                </a:solidFill>
                <a:effectLst/>
                <a:latin typeface="+mn-lt"/>
                <a:ea typeface="+mn-ea"/>
                <a:cs typeface="+mn-cs"/>
              </a:rPr>
              <a:t> mat, </a:t>
            </a:r>
            <a:r>
              <a:rPr lang="en-GB" sz="1000" b="0" kern="1200" dirty="0" err="1">
                <a:solidFill>
                  <a:schemeClr val="tx1"/>
                </a:solidFill>
                <a:effectLst/>
                <a:latin typeface="+mn-lt"/>
                <a:ea typeface="+mn-ea"/>
                <a:cs typeface="+mn-cs"/>
              </a:rPr>
              <a:t>vatten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och</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hygienartiklar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Tillsammans</a:t>
            </a:r>
            <a:r>
              <a:rPr lang="en-GB" sz="1000" b="0" kern="1200" dirty="0">
                <a:solidFill>
                  <a:schemeClr val="tx1"/>
                </a:solidFill>
                <a:effectLst/>
                <a:latin typeface="+mn-lt"/>
                <a:ea typeface="+mn-ea"/>
                <a:cs typeface="+mn-cs"/>
              </a:rPr>
              <a:t> med </a:t>
            </a:r>
            <a:r>
              <a:rPr lang="en-GB" sz="1000" b="0" kern="1200" dirty="0" err="1">
                <a:solidFill>
                  <a:schemeClr val="tx1"/>
                </a:solidFill>
                <a:effectLst/>
                <a:latin typeface="+mn-lt"/>
                <a:ea typeface="+mn-ea"/>
                <a:cs typeface="+mn-cs"/>
              </a:rPr>
              <a:t>lokala</a:t>
            </a:r>
            <a:r>
              <a:rPr lang="en-GB" sz="1000" b="0" kern="1200" dirty="0">
                <a:solidFill>
                  <a:schemeClr val="tx1"/>
                </a:solidFill>
                <a:effectLst/>
                <a:latin typeface="+mn-lt"/>
                <a:ea typeface="+mn-ea"/>
                <a:cs typeface="+mn-cs"/>
              </a:rPr>
              <a:t> partner på plats ger Act Svenska </a:t>
            </a:r>
            <a:r>
              <a:rPr lang="en-GB" sz="1000" b="0" kern="1200" dirty="0" err="1">
                <a:solidFill>
                  <a:schemeClr val="tx1"/>
                </a:solidFill>
                <a:effectLst/>
                <a:latin typeface="+mn-lt"/>
                <a:ea typeface="+mn-ea"/>
                <a:cs typeface="+mn-cs"/>
              </a:rPr>
              <a:t>kyrkan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stöd</a:t>
            </a:r>
            <a:r>
              <a:rPr lang="en-GB" sz="1000" b="0" kern="1200" dirty="0">
                <a:solidFill>
                  <a:schemeClr val="tx1"/>
                </a:solidFill>
                <a:effectLst/>
                <a:latin typeface="+mn-lt"/>
                <a:ea typeface="+mn-ea"/>
                <a:cs typeface="+mn-cs"/>
              </a:rPr>
              <a:t> till </a:t>
            </a:r>
            <a:r>
              <a:rPr lang="en-GB" sz="1000" b="0" kern="1200" dirty="0" err="1">
                <a:solidFill>
                  <a:schemeClr val="tx1"/>
                </a:solidFill>
                <a:effectLst/>
                <a:latin typeface="+mn-lt"/>
                <a:ea typeface="+mn-ea"/>
                <a:cs typeface="+mn-cs"/>
              </a:rPr>
              <a:t>människor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flyr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kriget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Ukraina</a:t>
            </a:r>
            <a:r>
              <a:rPr lang="en-GB" sz="1000" b="0" kern="1200" dirty="0">
                <a:solidFill>
                  <a:schemeClr val="tx1"/>
                </a:solidFill>
                <a:effectLst/>
                <a:latin typeface="+mn-lt"/>
                <a:ea typeface="+mn-ea"/>
                <a:cs typeface="+mn-cs"/>
              </a:rPr>
              <a:t>. </a:t>
            </a:r>
            <a:endParaRPr lang="en-GB" sz="1000" b="0" dirty="0"/>
          </a:p>
          <a:p>
            <a:endParaRPr lang="sv-SE" sz="1000" b="0" dirty="0"/>
          </a:p>
        </p:txBody>
      </p:sp>
      <p:sp>
        <p:nvSpPr>
          <p:cNvPr id="4" name="Slide Number Placeholder 3"/>
          <p:cNvSpPr>
            <a:spLocks noGrp="1"/>
          </p:cNvSpPr>
          <p:nvPr>
            <p:ph type="sldNum" sz="quarter" idx="5"/>
          </p:nvPr>
        </p:nvSpPr>
        <p:spPr/>
        <p:txBody>
          <a:bodyPr/>
          <a:lstStyle/>
          <a:p>
            <a:fld id="{2931DD96-1991-4027-88BA-09E6A95406B2}" type="slidenum">
              <a:rPr lang="sv-SE" smtClean="0"/>
              <a:t>31</a:t>
            </a:fld>
            <a:endParaRPr lang="sv-SE"/>
          </a:p>
        </p:txBody>
      </p:sp>
    </p:spTree>
    <p:extLst>
      <p:ext uri="{BB962C8B-B14F-4D97-AF65-F5344CB8AC3E}">
        <p14:creationId xmlns:p14="http://schemas.microsoft.com/office/powerpoint/2010/main" val="1531138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b="1" dirty="0"/>
              <a:t>"Var gör vi det då?"</a:t>
            </a:r>
            <a:r>
              <a:rPr lang="en-SE" sz="1000" dirty="0"/>
              <a:t> </a:t>
            </a:r>
          </a:p>
          <a:p>
            <a:r>
              <a:rPr lang="en-SE" sz="1000" dirty="0"/>
              <a:t>Utmaningar (Att vara kyrka i utmanande tider) Internationella nedslag  "Högt på bordet/aktuellt" + det långsiktiga (mallar för att enkelt kunna anpassa) </a:t>
            </a:r>
            <a:endParaRPr lang="sv-SE" sz="1000" dirty="0"/>
          </a:p>
          <a:p>
            <a:endParaRPr lang="sv-SE" sz="1000" dirty="0"/>
          </a:p>
          <a:p>
            <a:r>
              <a:rPr lang="en-SE" sz="1000" dirty="0"/>
              <a:t> </a:t>
            </a:r>
            <a:r>
              <a:rPr lang="en-GB" sz="1000" b="0" kern="1200" dirty="0" err="1">
                <a:solidFill>
                  <a:schemeClr val="tx1"/>
                </a:solidFill>
                <a:effectLst/>
                <a:latin typeface="+mn-lt"/>
                <a:ea typeface="+mn-ea"/>
                <a:cs typeface="+mn-cs"/>
              </a:rPr>
              <a:t>Afrikas</a:t>
            </a:r>
            <a:r>
              <a:rPr lang="en-GB" sz="1000" b="0" kern="1200" dirty="0">
                <a:solidFill>
                  <a:schemeClr val="tx1"/>
                </a:solidFill>
                <a:effectLst/>
                <a:latin typeface="+mn-lt"/>
                <a:ea typeface="+mn-ea"/>
                <a:cs typeface="+mn-cs"/>
              </a:rPr>
              <a:t> horn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p>
          <a:p>
            <a:endParaRPr lang="sv-SE" sz="1000" b="0" dirty="0"/>
          </a:p>
        </p:txBody>
      </p:sp>
      <p:sp>
        <p:nvSpPr>
          <p:cNvPr id="4" name="Slide Number Placeholder 3"/>
          <p:cNvSpPr>
            <a:spLocks noGrp="1"/>
          </p:cNvSpPr>
          <p:nvPr>
            <p:ph type="sldNum" sz="quarter" idx="5"/>
          </p:nvPr>
        </p:nvSpPr>
        <p:spPr/>
        <p:txBody>
          <a:bodyPr/>
          <a:lstStyle/>
          <a:p>
            <a:fld id="{2931DD96-1991-4027-88BA-09E6A95406B2}" type="slidenum">
              <a:rPr lang="sv-SE" smtClean="0"/>
              <a:t>32</a:t>
            </a:fld>
            <a:endParaRPr lang="sv-SE"/>
          </a:p>
        </p:txBody>
      </p:sp>
    </p:spTree>
    <p:extLst>
      <p:ext uri="{BB962C8B-B14F-4D97-AF65-F5344CB8AC3E}">
        <p14:creationId xmlns:p14="http://schemas.microsoft.com/office/powerpoint/2010/main" val="191653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Mitten av 1900-talet – det är efterkrigstid och Europa står i lågor – nu bildas Svenska kyrkans biståndsorganisation: med utvecklingssamarbete, humanitärt katastrofarbete och påverkansarbete som sitt uppdrag.  </a:t>
            </a:r>
          </a:p>
          <a:p>
            <a:endParaRPr lang="sv-SE" dirty="0"/>
          </a:p>
          <a:p>
            <a:r>
              <a:rPr lang="sv-SE" b="1" dirty="0"/>
              <a:t>”Internationell diakoni”</a:t>
            </a:r>
          </a:p>
          <a:p>
            <a:endParaRPr lang="sv-SE" dirty="0"/>
          </a:p>
          <a:p>
            <a:pPr>
              <a:lnSpc>
                <a:spcPct val="140000"/>
              </a:lnSpc>
            </a:pPr>
            <a:r>
              <a:rPr lang="sv-SE" sz="1200" i="1" dirty="0">
                <a:solidFill>
                  <a:prstClr val="black">
                    <a:lumMod val="50000"/>
                    <a:lumOff val="50000"/>
                  </a:prstClr>
                </a:solidFill>
                <a:latin typeface="Arial"/>
                <a:cs typeface="Arial"/>
              </a:rPr>
              <a:t>Lutherhjälpen firar sitt 50 års jubileum 1997 i Piteå</a:t>
            </a:r>
          </a:p>
          <a:p>
            <a:pPr>
              <a:lnSpc>
                <a:spcPct val="140000"/>
              </a:lnSpc>
            </a:pPr>
            <a:r>
              <a:rPr lang="sv-SE" sz="1200" i="1" dirty="0">
                <a:solidFill>
                  <a:prstClr val="black">
                    <a:lumMod val="50000"/>
                    <a:lumOff val="50000"/>
                  </a:prstClr>
                </a:solidFill>
                <a:latin typeface="Arial"/>
                <a:cs typeface="Arial"/>
              </a:rPr>
              <a:t>Foto: Internet</a:t>
            </a:r>
          </a:p>
          <a:p>
            <a:endParaRPr lang="sv-SE" dirty="0"/>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3</a:t>
            </a:fld>
            <a:endParaRPr lang="sv-SE">
              <a:solidFill>
                <a:prstClr val="black"/>
              </a:solidFill>
            </a:endParaRPr>
          </a:p>
        </p:txBody>
      </p:sp>
    </p:spTree>
    <p:extLst>
      <p:ext uri="{BB962C8B-B14F-4D97-AF65-F5344CB8AC3E}">
        <p14:creationId xmlns:p14="http://schemas.microsoft.com/office/powerpoint/2010/main" val="2153951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0" dirty="0"/>
              <a:t>Egen sida till Högt på bordet</a:t>
            </a:r>
            <a:endParaRPr lang="en-GB"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p>
          <a:p>
            <a:endParaRPr lang="sv-SE" sz="1000" b="0" dirty="0"/>
          </a:p>
        </p:txBody>
      </p:sp>
      <p:sp>
        <p:nvSpPr>
          <p:cNvPr id="4" name="Slide Number Placeholder 3"/>
          <p:cNvSpPr>
            <a:spLocks noGrp="1"/>
          </p:cNvSpPr>
          <p:nvPr>
            <p:ph type="sldNum" sz="quarter" idx="5"/>
          </p:nvPr>
        </p:nvSpPr>
        <p:spPr/>
        <p:txBody>
          <a:bodyPr/>
          <a:lstStyle/>
          <a:p>
            <a:fld id="{2931DD96-1991-4027-88BA-09E6A95406B2}" type="slidenum">
              <a:rPr lang="sv-SE" smtClean="0"/>
              <a:t>33</a:t>
            </a:fld>
            <a:endParaRPr lang="sv-SE"/>
          </a:p>
        </p:txBody>
      </p:sp>
    </p:spTree>
    <p:extLst>
      <p:ext uri="{BB962C8B-B14F-4D97-AF65-F5344CB8AC3E}">
        <p14:creationId xmlns:p14="http://schemas.microsoft.com/office/powerpoint/2010/main" val="1616549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2025: lyft anslag + månadsgivare (vi kommer inte ha nationell finansiering from 2025 - från 100 milj 2021 - 15 milj 2025)</a:t>
            </a:r>
            <a:r>
              <a:rPr lang="en-S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E" dirty="0">
                <a:effectLst/>
              </a:rPr>
              <a:t>Vi måste ta in mer månadsgivare</a:t>
            </a:r>
            <a:endParaRPr lang="sv-SE" dirty="0"/>
          </a:p>
          <a:p>
            <a:endParaRPr lang="sv-SE" dirty="0"/>
          </a:p>
        </p:txBody>
      </p:sp>
      <p:sp>
        <p:nvSpPr>
          <p:cNvPr id="4" name="Slide Number Placeholder 3"/>
          <p:cNvSpPr>
            <a:spLocks noGrp="1"/>
          </p:cNvSpPr>
          <p:nvPr>
            <p:ph type="sldNum" sz="quarter" idx="5"/>
          </p:nvPr>
        </p:nvSpPr>
        <p:spPr/>
        <p:txBody>
          <a:bodyPr/>
          <a:lstStyle/>
          <a:p>
            <a:fld id="{54FE9516-055F-A546-B07D-115A3FDE7297}" type="slidenum">
              <a:rPr lang="sv-SE" smtClean="0"/>
              <a:t>34</a:t>
            </a:fld>
            <a:endParaRPr lang="sv-SE"/>
          </a:p>
        </p:txBody>
      </p:sp>
    </p:spTree>
    <p:extLst>
      <p:ext uri="{BB962C8B-B14F-4D97-AF65-F5344CB8AC3E}">
        <p14:creationId xmlns:p14="http://schemas.microsoft.com/office/powerpoint/2010/main" val="1451169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2025: lyft anslag + månadsgivare (vi kommer inte ha nationell finansiering from 2025 - från 100 milj 2021 - 15 milj 2025)</a:t>
            </a:r>
            <a:r>
              <a:rPr lang="en-S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E" dirty="0">
                <a:effectLst/>
              </a:rPr>
              <a:t>Vi måste ta in mer månadsgivare</a:t>
            </a:r>
            <a:endParaRPr lang="sv-SE" dirty="0"/>
          </a:p>
          <a:p>
            <a:endParaRPr lang="sv-SE" dirty="0"/>
          </a:p>
        </p:txBody>
      </p:sp>
      <p:sp>
        <p:nvSpPr>
          <p:cNvPr id="4" name="Slide Number Placeholder 3"/>
          <p:cNvSpPr>
            <a:spLocks noGrp="1"/>
          </p:cNvSpPr>
          <p:nvPr>
            <p:ph type="sldNum" sz="quarter" idx="5"/>
          </p:nvPr>
        </p:nvSpPr>
        <p:spPr/>
        <p:txBody>
          <a:bodyPr/>
          <a:lstStyle/>
          <a:p>
            <a:fld id="{54FE9516-055F-A546-B07D-115A3FDE7297}" type="slidenum">
              <a:rPr lang="sv-SE" smtClean="0"/>
              <a:t>35</a:t>
            </a:fld>
            <a:endParaRPr lang="sv-SE"/>
          </a:p>
        </p:txBody>
      </p:sp>
    </p:spTree>
    <p:extLst>
      <p:ext uri="{BB962C8B-B14F-4D97-AF65-F5344CB8AC3E}">
        <p14:creationId xmlns:p14="http://schemas.microsoft.com/office/powerpoint/2010/main" val="2690158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1" dirty="0"/>
              <a:t>Frågestundsbild</a:t>
            </a:r>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36</a:t>
            </a:fld>
            <a:endParaRPr lang="sv-SE">
              <a:solidFill>
                <a:prstClr val="black"/>
              </a:solidFill>
            </a:endParaRPr>
          </a:p>
        </p:txBody>
      </p:sp>
    </p:spTree>
    <p:extLst>
      <p:ext uri="{BB962C8B-B14F-4D97-AF65-F5344CB8AC3E}">
        <p14:creationId xmlns:p14="http://schemas.microsoft.com/office/powerpoint/2010/main" val="1041296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b="1" dirty="0"/>
              <a:t>"Förutsättningen - engagemanget"</a:t>
            </a:r>
            <a:r>
              <a:rPr lang="en-SE" dirty="0"/>
              <a:t>  Rörelsen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Länken med ringar (rörelsen/engagemang)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a:t>
            </a:r>
          </a:p>
          <a:p>
            <a:endParaRPr lang="sv-SE" dirty="0"/>
          </a:p>
        </p:txBody>
      </p:sp>
      <p:sp>
        <p:nvSpPr>
          <p:cNvPr id="4" name="Slide Number Placeholder 3"/>
          <p:cNvSpPr>
            <a:spLocks noGrp="1"/>
          </p:cNvSpPr>
          <p:nvPr>
            <p:ph type="sldNum" sz="quarter" idx="5"/>
          </p:nvPr>
        </p:nvSpPr>
        <p:spPr/>
        <p:txBody>
          <a:bodyPr/>
          <a:lstStyle/>
          <a:p>
            <a:fld id="{9F1CCFB2-6B35-459B-AAE5-85C885E2952F}" type="slidenum">
              <a:rPr lang="sv-SE" smtClean="0"/>
              <a:t>37</a:t>
            </a:fld>
            <a:endParaRPr lang="sv-SE"/>
          </a:p>
        </p:txBody>
      </p:sp>
    </p:spTree>
    <p:extLst>
      <p:ext uri="{BB962C8B-B14F-4D97-AF65-F5344CB8AC3E}">
        <p14:creationId xmlns:p14="http://schemas.microsoft.com/office/powerpoint/2010/main" val="1132231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Har ni frågor eller funderingar – vill ni ha stöd på</a:t>
            </a:r>
            <a:r>
              <a:rPr lang="sv-SE" baseline="0" dirty="0"/>
              <a:t> olika sätt, kanske information eller inspiration – hör av er till oss på Givarservice! Vi finns till för er!</a:t>
            </a:r>
            <a:endParaRPr lang="sv-SE" dirty="0"/>
          </a:p>
        </p:txBody>
      </p:sp>
      <p:sp>
        <p:nvSpPr>
          <p:cNvPr id="4" name="Slide Number Placeholder 3"/>
          <p:cNvSpPr>
            <a:spLocks noGrp="1"/>
          </p:cNvSpPr>
          <p:nvPr>
            <p:ph type="sldNum" sz="quarter" idx="10"/>
          </p:nvPr>
        </p:nvSpPr>
        <p:spPr/>
        <p:txBody>
          <a:bodyPr/>
          <a:lstStyle/>
          <a:p>
            <a:fld id="{2931DD96-1991-4027-88BA-09E6A95406B2}" type="slidenum">
              <a:rPr lang="sv-SE" smtClean="0">
                <a:solidFill>
                  <a:prstClr val="black"/>
                </a:solidFill>
              </a:rPr>
              <a:pPr/>
              <a:t>41</a:t>
            </a:fld>
            <a:endParaRPr lang="sv-SE">
              <a:solidFill>
                <a:prstClr val="black"/>
              </a:solidFill>
            </a:endParaRPr>
          </a:p>
        </p:txBody>
      </p:sp>
    </p:spTree>
    <p:extLst>
      <p:ext uri="{BB962C8B-B14F-4D97-AF65-F5344CB8AC3E}">
        <p14:creationId xmlns:p14="http://schemas.microsoft.com/office/powerpoint/2010/main" val="628184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Internationell mission och diakoni slås samman och bildar Svenska</a:t>
            </a:r>
            <a:r>
              <a:rPr lang="sv-SE" baseline="0" dirty="0"/>
              <a:t> kyrkan</a:t>
            </a:r>
            <a:r>
              <a:rPr lang="sv-SE" dirty="0"/>
              <a:t> Internationellt</a:t>
            </a:r>
            <a:r>
              <a:rPr lang="sv-SE" baseline="0" dirty="0"/>
              <a:t> arbete – det internationella arbetet blir en </a:t>
            </a:r>
            <a:r>
              <a:rPr lang="sv-SE" baseline="0" dirty="0" err="1"/>
              <a:t>integreraad</a:t>
            </a:r>
            <a:r>
              <a:rPr lang="sv-SE" baseline="0" dirty="0"/>
              <a:t> del av Svenska kyrkan.</a:t>
            </a:r>
          </a:p>
          <a:p>
            <a:endParaRPr lang="sv-SE" baseline="0" dirty="0"/>
          </a:p>
          <a:p>
            <a:r>
              <a:rPr lang="sv-SE" baseline="0" dirty="0"/>
              <a:t>Det här var ingen enkel process (och är det väl kanske inte helt och fullt ännu…). Många blev förvirrade och visste inte vart man skulle ta vägen med sitt engagemang.</a:t>
            </a:r>
          </a:p>
          <a:p>
            <a:endParaRPr lang="sv-SE" baseline="0" dirty="0"/>
          </a:p>
          <a:p>
            <a:r>
              <a:rPr lang="sv-SE" baseline="0" dirty="0"/>
              <a:t>Andra sidan av myntet: Bland partner i Latinamerika tyckte man att det här var häftigt och djärvt – att </a:t>
            </a:r>
            <a:r>
              <a:rPr lang="sv-SE" baseline="0" dirty="0" err="1"/>
              <a:t>SvK</a:t>
            </a:r>
            <a:r>
              <a:rPr lang="sv-SE" baseline="0" dirty="0"/>
              <a:t> så tydligt ville vara kyrka i sitt internationella arbete och slå samman mission och diakoni (och inte som många andra dela upp uppdragen på olika organisationer) </a:t>
            </a:r>
          </a:p>
          <a:p>
            <a:endParaRPr lang="sv-SE" baseline="0" dirty="0"/>
          </a:p>
          <a:p>
            <a:pPr>
              <a:lnSpc>
                <a:spcPct val="140000"/>
              </a:lnSpc>
            </a:pPr>
            <a:r>
              <a:rPr lang="sv-SE" sz="1200" i="1" dirty="0">
                <a:solidFill>
                  <a:prstClr val="black">
                    <a:lumMod val="50000"/>
                    <a:lumOff val="50000"/>
                  </a:prstClr>
                </a:solidFill>
                <a:latin typeface="Arial"/>
                <a:cs typeface="Arial"/>
              </a:rPr>
              <a:t>Bild från </a:t>
            </a:r>
            <a:r>
              <a:rPr lang="sv-SE" sz="1200" i="1" dirty="0" err="1">
                <a:solidFill>
                  <a:prstClr val="black">
                    <a:lumMod val="50000"/>
                    <a:lumOff val="50000"/>
                  </a:prstClr>
                </a:solidFill>
                <a:latin typeface="Arial"/>
                <a:cs typeface="Arial"/>
              </a:rPr>
              <a:t>Fastekampanjen</a:t>
            </a:r>
            <a:r>
              <a:rPr lang="sv-SE" sz="1200" i="1" dirty="0">
                <a:solidFill>
                  <a:prstClr val="black">
                    <a:lumMod val="50000"/>
                    <a:lumOff val="50000"/>
                  </a:prstClr>
                </a:solidFill>
                <a:latin typeface="Arial"/>
                <a:cs typeface="Arial"/>
              </a:rPr>
              <a:t> 2015</a:t>
            </a:r>
          </a:p>
          <a:p>
            <a:pPr>
              <a:lnSpc>
                <a:spcPct val="140000"/>
              </a:lnSpc>
            </a:pPr>
            <a:r>
              <a:rPr lang="sv-SE" sz="1200" i="1" dirty="0">
                <a:solidFill>
                  <a:prstClr val="black">
                    <a:lumMod val="50000"/>
                    <a:lumOff val="50000"/>
                  </a:prstClr>
                </a:solidFill>
                <a:latin typeface="Arial"/>
                <a:cs typeface="Arial"/>
              </a:rPr>
              <a:t>Foto: Magnus Aronsson</a:t>
            </a:r>
          </a:p>
          <a:p>
            <a:endParaRPr lang="sv-SE" dirty="0"/>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4</a:t>
            </a:fld>
            <a:endParaRPr lang="sv-SE">
              <a:solidFill>
                <a:prstClr val="black"/>
              </a:solidFill>
            </a:endParaRPr>
          </a:p>
        </p:txBody>
      </p:sp>
    </p:spTree>
    <p:extLst>
      <p:ext uri="{BB962C8B-B14F-4D97-AF65-F5344CB8AC3E}">
        <p14:creationId xmlns:p14="http://schemas.microsoft.com/office/powerpoint/2010/main" val="252793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Ett nytt namn – med samma uppdrag som tidigare. Det nya namnet är viktigt för att fler människor skall få veta om och känna till vårt viktiga arbete – och alla erbjuds vi möjligheten att vara med och stödja Act Svenska kyrkan. </a:t>
            </a:r>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5</a:t>
            </a:fld>
            <a:endParaRPr lang="sv-SE">
              <a:solidFill>
                <a:prstClr val="black"/>
              </a:solidFill>
            </a:endParaRPr>
          </a:p>
        </p:txBody>
      </p:sp>
    </p:spTree>
    <p:extLst>
      <p:ext uri="{BB962C8B-B14F-4D97-AF65-F5344CB8AC3E}">
        <p14:creationId xmlns:p14="http://schemas.microsoft.com/office/powerpoint/2010/main" val="382380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6</a:t>
            </a:fld>
            <a:endParaRPr lang="sv-SE">
              <a:solidFill>
                <a:prstClr val="black"/>
              </a:solidFill>
            </a:endParaRPr>
          </a:p>
        </p:txBody>
      </p:sp>
    </p:spTree>
    <p:extLst>
      <p:ext uri="{BB962C8B-B14F-4D97-AF65-F5344CB8AC3E}">
        <p14:creationId xmlns:p14="http://schemas.microsoft.com/office/powerpoint/2010/main" val="83172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Act Svenska kyrkan och våra systerkyrkor och</a:t>
            </a:r>
          </a:p>
          <a:p>
            <a:r>
              <a:rPr lang="en-SE" sz="1200" kern="1200" dirty="0">
                <a:solidFill>
                  <a:schemeClr val="tx1"/>
                </a:solidFill>
                <a:effectLst/>
                <a:latin typeface="+mn-lt"/>
                <a:ea typeface="+mn-ea"/>
                <a:cs typeface="+mn-cs"/>
              </a:rPr>
              <a:t>trosbaserade samarbetspartner deltar gemensamt i Guds mission, som till sin karaktär är</a:t>
            </a:r>
          </a:p>
          <a:p>
            <a:r>
              <a:rPr lang="en-SE" sz="1200" kern="1200" dirty="0">
                <a:solidFill>
                  <a:schemeClr val="tx1"/>
                </a:solidFill>
                <a:effectLst/>
                <a:latin typeface="+mn-lt"/>
                <a:ea typeface="+mn-ea"/>
                <a:cs typeface="+mn-cs"/>
              </a:rPr>
              <a:t>gränsöverskridande, lokal och världsvid på samma gång (Strat plan, s.1)</a:t>
            </a:r>
            <a:r>
              <a:rPr lang="en-SE" dirty="0">
                <a:effectLst/>
              </a:rPr>
              <a:t> </a:t>
            </a:r>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7</a:t>
            </a:fld>
            <a:endParaRPr lang="sv-SE"/>
          </a:p>
        </p:txBody>
      </p:sp>
    </p:spTree>
    <p:extLst>
      <p:ext uri="{BB962C8B-B14F-4D97-AF65-F5344CB8AC3E}">
        <p14:creationId xmlns:p14="http://schemas.microsoft.com/office/powerpoint/2010/main" val="627845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04D7017-DF0F-4F89-9496-A76AAEDC8141}" type="slidenum">
              <a:rPr lang="sv-SE" smtClean="0">
                <a:solidFill>
                  <a:prstClr val="black"/>
                </a:solidFill>
              </a:rPr>
              <a:pPr/>
              <a:t>8</a:t>
            </a:fld>
            <a:endParaRPr lang="sv-SE">
              <a:solidFill>
                <a:prstClr val="black"/>
              </a:solidFill>
            </a:endParaRPr>
          </a:p>
        </p:txBody>
      </p:sp>
    </p:spTree>
    <p:extLst>
      <p:ext uri="{BB962C8B-B14F-4D97-AF65-F5344CB8AC3E}">
        <p14:creationId xmlns:p14="http://schemas.microsoft.com/office/powerpoint/2010/main" val="116839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Tidslinjen fortsätter: Det lokala - globala - lokala (församlingen, engagerade ligger också i strömmen/rörelsen/identiteten)</a:t>
            </a:r>
            <a:r>
              <a:rPr lang="en-SE" dirty="0">
                <a:effectLst/>
              </a:rPr>
              <a:t> </a:t>
            </a:r>
            <a:endParaRPr lang="sv-SE" dirty="0"/>
          </a:p>
        </p:txBody>
      </p:sp>
      <p:sp>
        <p:nvSpPr>
          <p:cNvPr id="4" name="Slide Number Placeholder 3"/>
          <p:cNvSpPr>
            <a:spLocks noGrp="1"/>
          </p:cNvSpPr>
          <p:nvPr>
            <p:ph type="sldNum" sz="quarter" idx="5"/>
          </p:nvPr>
        </p:nvSpPr>
        <p:spPr/>
        <p:txBody>
          <a:bodyPr/>
          <a:lstStyle/>
          <a:p>
            <a:fld id="{2931DD96-1991-4027-88BA-09E6A95406B2}" type="slidenum">
              <a:rPr lang="sv-SE" smtClean="0"/>
              <a:t>9</a:t>
            </a:fld>
            <a:endParaRPr lang="sv-SE"/>
          </a:p>
        </p:txBody>
      </p:sp>
    </p:spTree>
    <p:extLst>
      <p:ext uri="{BB962C8B-B14F-4D97-AF65-F5344CB8AC3E}">
        <p14:creationId xmlns:p14="http://schemas.microsoft.com/office/powerpoint/2010/main" val="423788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endParaRPr lang="sv-SE">
              <a:solidFill>
                <a:srgbClr val="000000"/>
              </a:solidFill>
            </a:endParaRPr>
          </a:p>
        </p:txBody>
      </p:sp>
      <p:sp>
        <p:nvSpPr>
          <p:cNvPr id="5" name="Footer Placeholder 4"/>
          <p:cNvSpPr>
            <a:spLocks noGrp="1"/>
          </p:cNvSpPr>
          <p:nvPr>
            <p:ph type="ftr" sz="quarter" idx="11"/>
          </p:nvPr>
        </p:nvSpPr>
        <p:spPr/>
        <p:txBody>
          <a:bodyPr/>
          <a:lstStyle/>
          <a:p>
            <a:endParaRPr lang="sv-SE">
              <a:solidFill>
                <a:srgbClr val="000000"/>
              </a:solidFill>
            </a:endParaRPr>
          </a:p>
        </p:txBody>
      </p:sp>
      <p:sp>
        <p:nvSpPr>
          <p:cNvPr id="6" name="Slide Number Placeholder 5"/>
          <p:cNvSpPr>
            <a:spLocks noGrp="1"/>
          </p:cNvSpPr>
          <p:nvPr>
            <p:ph type="sldNum" sz="quarter" idx="12"/>
          </p:nvPr>
        </p:nvSpPr>
        <p:spPr/>
        <p:txBody>
          <a:bodyPr/>
          <a:lstStyle/>
          <a:p>
            <a:fld id="{E0C65076-C0BB-4CFC-84A9-0FFB466E3CD2}" type="slidenum">
              <a:rPr lang="en-US" smtClean="0">
                <a:solidFill>
                  <a:srgbClr val="000000"/>
                </a:solidFill>
              </a:rPr>
              <a:pPr/>
              <a:t>‹#›</a:t>
            </a:fld>
            <a:endParaRPr lang="en-US">
              <a:solidFill>
                <a:srgbClr val="000000"/>
              </a:solidFill>
            </a:endParaRP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sv-SE"/>
              <a:t>Klicka här för att ändra format</a:t>
            </a:r>
            <a:endParaRPr lang="en-US" dirty="0"/>
          </a:p>
        </p:txBody>
      </p:sp>
    </p:spTree>
    <p:extLst>
      <p:ext uri="{BB962C8B-B14F-4D97-AF65-F5344CB8AC3E}">
        <p14:creationId xmlns:p14="http://schemas.microsoft.com/office/powerpoint/2010/main" val="1602366252"/>
      </p:ext>
    </p:extLst>
  </p:cSld>
  <p:clrMapOvr>
    <a:masterClrMapping/>
  </p:clrMapOvr>
  <p:transition spd="slow" advClick="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endParaRPr lang="sv-SE">
              <a:solidFill>
                <a:srgbClr val="000000"/>
              </a:solidFill>
            </a:endParaRPr>
          </a:p>
        </p:txBody>
      </p:sp>
      <p:sp>
        <p:nvSpPr>
          <p:cNvPr id="5" name="Footer Placeholder 4"/>
          <p:cNvSpPr>
            <a:spLocks noGrp="1"/>
          </p:cNvSpPr>
          <p:nvPr>
            <p:ph type="ftr" sz="quarter" idx="11"/>
          </p:nvPr>
        </p:nvSpPr>
        <p:spPr/>
        <p:txBody>
          <a:bodyPr/>
          <a:lstStyle/>
          <a:p>
            <a:endParaRPr lang="sv-SE">
              <a:solidFill>
                <a:srgbClr val="000000"/>
              </a:solidFill>
            </a:endParaRPr>
          </a:p>
        </p:txBody>
      </p:sp>
      <p:sp>
        <p:nvSpPr>
          <p:cNvPr id="6" name="Slide Number Placeholder 5"/>
          <p:cNvSpPr>
            <a:spLocks noGrp="1"/>
          </p:cNvSpPr>
          <p:nvPr>
            <p:ph type="sldNum" sz="quarter" idx="12"/>
          </p:nvPr>
        </p:nvSpPr>
        <p:spPr/>
        <p:txBody>
          <a:bodyPr/>
          <a:lstStyle/>
          <a:p>
            <a:fld id="{58B52C51-D8F0-47AC-8206-9D62F0EA54A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7316663"/>
      </p:ext>
    </p:extLst>
  </p:cSld>
  <p:clrMapOvr>
    <a:masterClrMapping/>
  </p:clrMapOvr>
  <p:transition spd="slow" advClick="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endParaRPr lang="sv-SE">
              <a:solidFill>
                <a:srgbClr val="000000"/>
              </a:solidFill>
            </a:endParaRPr>
          </a:p>
        </p:txBody>
      </p:sp>
      <p:sp>
        <p:nvSpPr>
          <p:cNvPr id="5" name="Footer Placeholder 4"/>
          <p:cNvSpPr>
            <a:spLocks noGrp="1"/>
          </p:cNvSpPr>
          <p:nvPr>
            <p:ph type="ftr" sz="quarter" idx="11"/>
          </p:nvPr>
        </p:nvSpPr>
        <p:spPr/>
        <p:txBody>
          <a:bodyPr/>
          <a:lstStyle/>
          <a:p>
            <a:endParaRPr lang="sv-SE">
              <a:solidFill>
                <a:srgbClr val="000000"/>
              </a:solidFill>
            </a:endParaRPr>
          </a:p>
        </p:txBody>
      </p:sp>
      <p:sp>
        <p:nvSpPr>
          <p:cNvPr id="6" name="Slide Number Placeholder 5"/>
          <p:cNvSpPr>
            <a:spLocks noGrp="1"/>
          </p:cNvSpPr>
          <p:nvPr>
            <p:ph type="sldNum" sz="quarter" idx="12"/>
          </p:nvPr>
        </p:nvSpPr>
        <p:spPr/>
        <p:txBody>
          <a:bodyPr/>
          <a:lstStyle/>
          <a:p>
            <a:fld id="{620EF260-D33E-44AE-93F7-C32DA027D9D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3925252"/>
      </p:ext>
    </p:extLst>
  </p:cSld>
  <p:clrMapOvr>
    <a:masterClrMapping/>
  </p:clrMapOvr>
  <p:transition spd="slow" advClick="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7"/>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59276499"/>
      </p:ext>
    </p:extLst>
  </p:cSld>
  <p:clrMapOvr>
    <a:masterClrMapping/>
  </p:clrMapOvr>
  <p:transition spd="slow" advClick="0">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857872083"/>
      </p:ext>
    </p:extLst>
  </p:cSld>
  <p:clrMapOvr>
    <a:masterClrMapping/>
  </p:clrMapOvr>
  <p:transition spd="slow" advClick="0">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2"/>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294680233"/>
      </p:ext>
    </p:extLst>
  </p:cSld>
  <p:clrMapOvr>
    <a:masterClrMapping/>
  </p:clrMapOvr>
  <p:transition spd="slow" advClick="0">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19356447"/>
      </p:ext>
    </p:extLst>
  </p:cSld>
  <p:clrMapOvr>
    <a:masterClrMapping/>
  </p:clrMapOvr>
  <p:transition spd="slow" advClick="0">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91745990"/>
      </p:ext>
    </p:extLst>
  </p:cSld>
  <p:clrMapOvr>
    <a:masterClrMapping/>
  </p:clrMapOvr>
  <p:transition spd="slow" advClick="0">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52589516"/>
      </p:ext>
    </p:extLst>
  </p:cSld>
  <p:clrMapOvr>
    <a:masterClrMapping/>
  </p:clrMapOvr>
  <p:transition spd="slow" advClick="0">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07154917"/>
      </p:ext>
    </p:extLst>
  </p:cSld>
  <p:clrMapOvr>
    <a:masterClrMapping/>
  </p:clrMapOvr>
  <p:transition spd="slow" advClick="0">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3" y="273050"/>
            <a:ext cx="4011084" cy="1162051"/>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49463464"/>
      </p:ext>
    </p:extLst>
  </p:cSld>
  <p:clrMapOvr>
    <a:masterClrMapping/>
  </p:clrMapOvr>
  <p:transition spd="slow" advClick="0">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4" name="Date Placeholder 3"/>
          <p:cNvSpPr>
            <a:spLocks noGrp="1"/>
          </p:cNvSpPr>
          <p:nvPr>
            <p:ph type="dt" sz="half" idx="10"/>
          </p:nvPr>
        </p:nvSpPr>
        <p:spPr/>
        <p:txBody>
          <a:bodyPr/>
          <a:lstStyle/>
          <a:p>
            <a:endParaRPr lang="sv-SE">
              <a:solidFill>
                <a:srgbClr val="000000"/>
              </a:solidFill>
            </a:endParaRPr>
          </a:p>
        </p:txBody>
      </p:sp>
      <p:sp>
        <p:nvSpPr>
          <p:cNvPr id="5" name="Footer Placeholder 4"/>
          <p:cNvSpPr>
            <a:spLocks noGrp="1"/>
          </p:cNvSpPr>
          <p:nvPr>
            <p:ph type="ftr" sz="quarter" idx="11"/>
          </p:nvPr>
        </p:nvSpPr>
        <p:spPr/>
        <p:txBody>
          <a:bodyPr/>
          <a:lstStyle/>
          <a:p>
            <a:endParaRPr lang="sv-SE">
              <a:solidFill>
                <a:srgbClr val="000000"/>
              </a:solidFill>
            </a:endParaRPr>
          </a:p>
        </p:txBody>
      </p:sp>
      <p:sp>
        <p:nvSpPr>
          <p:cNvPr id="6" name="Slide Number Placeholder 5"/>
          <p:cNvSpPr>
            <a:spLocks noGrp="1"/>
          </p:cNvSpPr>
          <p:nvPr>
            <p:ph type="sldNum" sz="quarter" idx="12"/>
          </p:nvPr>
        </p:nvSpPr>
        <p:spPr/>
        <p:txBody>
          <a:bodyPr/>
          <a:lstStyle/>
          <a:p>
            <a:fld id="{210BD750-F5E4-4EED-9695-C95F69F05D4D}" type="slidenum">
              <a:rPr lang="en-US" smtClean="0">
                <a:solidFill>
                  <a:srgbClr val="000000"/>
                </a:solidFill>
              </a:rPr>
              <a:pPr/>
              <a:t>‹#›</a:t>
            </a:fld>
            <a:endParaRPr lang="en-US">
              <a:solidFill>
                <a:srgbClr val="000000"/>
              </a:solidFill>
            </a:endParaRPr>
          </a:p>
        </p:txBody>
      </p:sp>
      <p:sp>
        <p:nvSpPr>
          <p:cNvPr id="8" name="Content Placeholder 7"/>
          <p:cNvSpPr>
            <a:spLocks noGrp="1"/>
          </p:cNvSpPr>
          <p:nvPr>
            <p:ph sz="quarter" idx="13"/>
          </p:nvPr>
        </p:nvSpPr>
        <p:spPr>
          <a:xfrm>
            <a:off x="812800" y="1600200"/>
            <a:ext cx="105664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954577140"/>
      </p:ext>
    </p:extLst>
  </p:cSld>
  <p:clrMapOvr>
    <a:masterClrMapping/>
  </p:clrMapOvr>
  <p:transition spd="slow" advClick="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1"/>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52842924"/>
      </p:ext>
    </p:extLst>
  </p:cSld>
  <p:clrMapOvr>
    <a:masterClrMapping/>
  </p:clrMapOvr>
  <p:transition spd="slow" advClick="0">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858805408"/>
      </p:ext>
    </p:extLst>
  </p:cSld>
  <p:clrMapOvr>
    <a:masterClrMapping/>
  </p:clrMapOvr>
  <p:transition spd="slow" advClick="0">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40"/>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4640"/>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02265848"/>
      </p:ext>
    </p:extLst>
  </p:cSld>
  <p:clrMapOvr>
    <a:masterClrMapping/>
  </p:clrMapOvr>
  <p:transition spd="slow" advClick="0">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sv-SE"/>
              <a:t>Klicka här för att ändra format</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endParaRPr lang="sv-SE">
              <a:solidFill>
                <a:srgbClr val="000000"/>
              </a:solidFill>
            </a:endParaRPr>
          </a:p>
        </p:txBody>
      </p:sp>
      <p:sp>
        <p:nvSpPr>
          <p:cNvPr id="5" name="Footer Placeholder 4"/>
          <p:cNvSpPr>
            <a:spLocks noGrp="1"/>
          </p:cNvSpPr>
          <p:nvPr>
            <p:ph type="ftr" sz="quarter" idx="11"/>
          </p:nvPr>
        </p:nvSpPr>
        <p:spPr/>
        <p:txBody>
          <a:bodyPr/>
          <a:lstStyle/>
          <a:p>
            <a:endParaRPr lang="sv-SE">
              <a:solidFill>
                <a:srgbClr val="000000"/>
              </a:solidFill>
            </a:endParaRPr>
          </a:p>
        </p:txBody>
      </p:sp>
      <p:sp>
        <p:nvSpPr>
          <p:cNvPr id="6" name="Slide Number Placeholder 5"/>
          <p:cNvSpPr>
            <a:spLocks noGrp="1"/>
          </p:cNvSpPr>
          <p:nvPr>
            <p:ph type="sldNum" sz="quarter" idx="12"/>
          </p:nvPr>
        </p:nvSpPr>
        <p:spPr/>
        <p:txBody>
          <a:bodyPr/>
          <a:lstStyle/>
          <a:p>
            <a:fld id="{2068105C-6398-487C-A130-8289CBDE9C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8338314"/>
      </p:ext>
    </p:extLst>
  </p:cSld>
  <p:clrMapOvr>
    <a:masterClrMapping/>
  </p:clrMapOvr>
  <p:transition spd="slow" advClick="0">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5" name="Date Placeholder 4"/>
          <p:cNvSpPr>
            <a:spLocks noGrp="1"/>
          </p:cNvSpPr>
          <p:nvPr>
            <p:ph type="dt" sz="half" idx="10"/>
          </p:nvPr>
        </p:nvSpPr>
        <p:spPr/>
        <p:txBody>
          <a:bodyPr/>
          <a:lstStyle/>
          <a:p>
            <a:endParaRPr lang="sv-SE">
              <a:solidFill>
                <a:srgbClr val="000000"/>
              </a:solidFill>
            </a:endParaRPr>
          </a:p>
        </p:txBody>
      </p:sp>
      <p:sp>
        <p:nvSpPr>
          <p:cNvPr id="6" name="Footer Placeholder 5"/>
          <p:cNvSpPr>
            <a:spLocks noGrp="1"/>
          </p:cNvSpPr>
          <p:nvPr>
            <p:ph type="ftr" sz="quarter" idx="11"/>
          </p:nvPr>
        </p:nvSpPr>
        <p:spPr/>
        <p:txBody>
          <a:bodyPr/>
          <a:lstStyle/>
          <a:p>
            <a:endParaRPr lang="sv-SE">
              <a:solidFill>
                <a:srgbClr val="000000"/>
              </a:solidFill>
            </a:endParaRPr>
          </a:p>
        </p:txBody>
      </p:sp>
      <p:sp>
        <p:nvSpPr>
          <p:cNvPr id="7" name="Slide Number Placeholder 6"/>
          <p:cNvSpPr>
            <a:spLocks noGrp="1"/>
          </p:cNvSpPr>
          <p:nvPr>
            <p:ph type="sldNum" sz="quarter" idx="12"/>
          </p:nvPr>
        </p:nvSpPr>
        <p:spPr/>
        <p:txBody>
          <a:bodyPr/>
          <a:lstStyle/>
          <a:p>
            <a:fld id="{88C06C63-15C7-469A-B527-7F8DB4AA393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143088"/>
      </p:ext>
    </p:extLst>
  </p:cSld>
  <p:clrMapOvr>
    <a:masterClrMapping/>
  </p:clrMapOvr>
  <p:transition spd="slow" advClick="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sv-SE"/>
              <a:t>Klicka här för att ändra format</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7" name="Date Placeholder 6"/>
          <p:cNvSpPr>
            <a:spLocks noGrp="1"/>
          </p:cNvSpPr>
          <p:nvPr>
            <p:ph type="dt" sz="half" idx="10"/>
          </p:nvPr>
        </p:nvSpPr>
        <p:spPr/>
        <p:txBody>
          <a:bodyPr/>
          <a:lstStyle/>
          <a:p>
            <a:endParaRPr lang="sv-SE">
              <a:solidFill>
                <a:srgbClr val="000000"/>
              </a:solidFill>
            </a:endParaRPr>
          </a:p>
        </p:txBody>
      </p:sp>
      <p:sp>
        <p:nvSpPr>
          <p:cNvPr id="8" name="Footer Placeholder 7"/>
          <p:cNvSpPr>
            <a:spLocks noGrp="1"/>
          </p:cNvSpPr>
          <p:nvPr>
            <p:ph type="ftr" sz="quarter" idx="11"/>
          </p:nvPr>
        </p:nvSpPr>
        <p:spPr/>
        <p:txBody>
          <a:bodyPr/>
          <a:lstStyle/>
          <a:p>
            <a:endParaRPr lang="sv-SE">
              <a:solidFill>
                <a:srgbClr val="000000"/>
              </a:solidFill>
            </a:endParaRPr>
          </a:p>
        </p:txBody>
      </p:sp>
      <p:sp>
        <p:nvSpPr>
          <p:cNvPr id="9" name="Slide Number Placeholder 8"/>
          <p:cNvSpPr>
            <a:spLocks noGrp="1"/>
          </p:cNvSpPr>
          <p:nvPr>
            <p:ph type="sldNum" sz="quarter" idx="12"/>
          </p:nvPr>
        </p:nvSpPr>
        <p:spPr/>
        <p:txBody>
          <a:bodyPr/>
          <a:lstStyle/>
          <a:p>
            <a:fld id="{8040187C-F333-4E8A-823A-1E185B45FF9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966296"/>
      </p:ext>
    </p:extLst>
  </p:cSld>
  <p:clrMapOvr>
    <a:masterClrMapping/>
  </p:clrMapOvr>
  <p:transition spd="slow" advClick="0">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endParaRPr lang="sv-SE">
              <a:solidFill>
                <a:srgbClr val="000000"/>
              </a:solidFill>
            </a:endParaRPr>
          </a:p>
        </p:txBody>
      </p:sp>
      <p:sp>
        <p:nvSpPr>
          <p:cNvPr id="4" name="Footer Placeholder 3"/>
          <p:cNvSpPr>
            <a:spLocks noGrp="1"/>
          </p:cNvSpPr>
          <p:nvPr>
            <p:ph type="ftr" sz="quarter" idx="11"/>
          </p:nvPr>
        </p:nvSpPr>
        <p:spPr/>
        <p:txBody>
          <a:bodyPr/>
          <a:lstStyle/>
          <a:p>
            <a:endParaRPr lang="sv-SE">
              <a:solidFill>
                <a:srgbClr val="000000"/>
              </a:solidFill>
            </a:endParaRPr>
          </a:p>
        </p:txBody>
      </p:sp>
      <p:sp>
        <p:nvSpPr>
          <p:cNvPr id="5" name="Slide Number Placeholder 4"/>
          <p:cNvSpPr>
            <a:spLocks noGrp="1"/>
          </p:cNvSpPr>
          <p:nvPr>
            <p:ph type="sldNum" sz="quarter" idx="12"/>
          </p:nvPr>
        </p:nvSpPr>
        <p:spPr/>
        <p:txBody>
          <a:bodyPr/>
          <a:lstStyle/>
          <a:p>
            <a:fld id="{E2452814-B7D4-4EB0-A79B-96123DAA4C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5893467"/>
      </p:ext>
    </p:extLst>
  </p:cSld>
  <p:clrMapOvr>
    <a:masterClrMapping/>
  </p:clrMapOvr>
  <p:transition spd="slow" advClick="0">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v-SE">
              <a:solidFill>
                <a:srgbClr val="000000"/>
              </a:solidFill>
            </a:endParaRPr>
          </a:p>
        </p:txBody>
      </p:sp>
      <p:sp>
        <p:nvSpPr>
          <p:cNvPr id="3" name="Footer Placeholder 2"/>
          <p:cNvSpPr>
            <a:spLocks noGrp="1"/>
          </p:cNvSpPr>
          <p:nvPr>
            <p:ph type="ftr" sz="quarter" idx="11"/>
          </p:nvPr>
        </p:nvSpPr>
        <p:spPr/>
        <p:txBody>
          <a:bodyPr/>
          <a:lstStyle/>
          <a:p>
            <a:endParaRPr lang="sv-SE">
              <a:solidFill>
                <a:srgbClr val="000000"/>
              </a:solidFill>
            </a:endParaRPr>
          </a:p>
        </p:txBody>
      </p:sp>
      <p:sp>
        <p:nvSpPr>
          <p:cNvPr id="4" name="Slide Number Placeholder 3"/>
          <p:cNvSpPr>
            <a:spLocks noGrp="1"/>
          </p:cNvSpPr>
          <p:nvPr>
            <p:ph type="sldNum" sz="quarter" idx="12"/>
          </p:nvPr>
        </p:nvSpPr>
        <p:spPr/>
        <p:txBody>
          <a:bodyPr/>
          <a:lstStyle/>
          <a:p>
            <a:fld id="{5D9CD051-5E70-4A71-B2EA-4764E47AA65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197317"/>
      </p:ext>
    </p:extLst>
  </p:cSld>
  <p:clrMapOvr>
    <a:masterClrMapping/>
  </p:clrMapOvr>
  <p:transition spd="slow" advClick="0">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sv-SE"/>
              <a:t>Klicka här för att ändra format</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endParaRPr lang="sv-SE">
              <a:solidFill>
                <a:srgbClr val="000000"/>
              </a:solidFill>
            </a:endParaRPr>
          </a:p>
        </p:txBody>
      </p:sp>
      <p:sp>
        <p:nvSpPr>
          <p:cNvPr id="6" name="Footer Placeholder 5"/>
          <p:cNvSpPr>
            <a:spLocks noGrp="1"/>
          </p:cNvSpPr>
          <p:nvPr>
            <p:ph type="ftr" sz="quarter" idx="11"/>
          </p:nvPr>
        </p:nvSpPr>
        <p:spPr/>
        <p:txBody>
          <a:bodyPr/>
          <a:lstStyle/>
          <a:p>
            <a:endParaRPr lang="sv-SE">
              <a:solidFill>
                <a:srgbClr val="000000"/>
              </a:solidFill>
            </a:endParaRPr>
          </a:p>
        </p:txBody>
      </p:sp>
      <p:sp>
        <p:nvSpPr>
          <p:cNvPr id="7" name="Slide Number Placeholder 6"/>
          <p:cNvSpPr>
            <a:spLocks noGrp="1"/>
          </p:cNvSpPr>
          <p:nvPr>
            <p:ph type="sldNum" sz="quarter" idx="12"/>
          </p:nvPr>
        </p:nvSpPr>
        <p:spPr/>
        <p:txBody>
          <a:bodyPr/>
          <a:lstStyle/>
          <a:p>
            <a:fld id="{764F05AF-281A-44F4-8A4C-53BE06B6376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217144"/>
      </p:ext>
    </p:extLst>
  </p:cSld>
  <p:clrMapOvr>
    <a:masterClrMapping/>
  </p:clrMapOvr>
  <p:transition spd="slow" advClick="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sv-SE"/>
              <a:t>Klicka här för att ändra format</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endParaRPr lang="sv-SE">
              <a:solidFill>
                <a:srgbClr val="000000"/>
              </a:solidFill>
            </a:endParaRPr>
          </a:p>
        </p:txBody>
      </p:sp>
      <p:sp>
        <p:nvSpPr>
          <p:cNvPr id="6" name="Footer Placeholder 5"/>
          <p:cNvSpPr>
            <a:spLocks noGrp="1"/>
          </p:cNvSpPr>
          <p:nvPr>
            <p:ph type="ftr" sz="quarter" idx="11"/>
          </p:nvPr>
        </p:nvSpPr>
        <p:spPr/>
        <p:txBody>
          <a:bodyPr/>
          <a:lstStyle/>
          <a:p>
            <a:endParaRPr lang="sv-SE">
              <a:solidFill>
                <a:srgbClr val="000000"/>
              </a:solidFill>
            </a:endParaRPr>
          </a:p>
        </p:txBody>
      </p:sp>
      <p:sp>
        <p:nvSpPr>
          <p:cNvPr id="7" name="Slide Number Placeholder 6"/>
          <p:cNvSpPr>
            <a:spLocks noGrp="1"/>
          </p:cNvSpPr>
          <p:nvPr>
            <p:ph type="sldNum" sz="quarter" idx="12"/>
          </p:nvPr>
        </p:nvSpPr>
        <p:spPr/>
        <p:txBody>
          <a:bodyPr/>
          <a:lstStyle/>
          <a:p>
            <a:fld id="{165BDF7B-A44A-43CD-924C-4726451D3CD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6151975"/>
      </p:ext>
    </p:extLst>
  </p:cSld>
  <p:clrMapOvr>
    <a:masterClrMapping/>
  </p:clrMapOvr>
  <p:transition spd="slow" advClick="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sv-SE"/>
              <a:t>Klicka här för att ändra format</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base">
              <a:spcBef>
                <a:spcPct val="0"/>
              </a:spcBef>
              <a:spcAft>
                <a:spcPct val="0"/>
              </a:spcAft>
            </a:pPr>
            <a:endParaRPr lang="sv-SE">
              <a:solidFill>
                <a:srgbClr val="000000"/>
              </a:solidFill>
              <a:ea typeface="ＭＳ Ｐゴシック" pitchFamily="34" charset="-128"/>
            </a:endParaRP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base">
              <a:spcBef>
                <a:spcPct val="0"/>
              </a:spcBef>
              <a:spcAft>
                <a:spcPct val="0"/>
              </a:spcAft>
            </a:pPr>
            <a:endParaRPr lang="sv-SE">
              <a:solidFill>
                <a:srgbClr val="000000"/>
              </a:solidFill>
              <a:ea typeface="ＭＳ Ｐゴシック" pitchFamily="34" charset="-128"/>
            </a:endParaRP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pPr fontAlgn="base">
              <a:spcBef>
                <a:spcPct val="0"/>
              </a:spcBef>
              <a:spcAft>
                <a:spcPct val="0"/>
              </a:spcAft>
            </a:pPr>
            <a:fld id="{1831598F-DD5B-4CEC-8732-298FB1C62D6C}" type="slidenum">
              <a:rPr lang="en-US" smtClean="0">
                <a:solidFill>
                  <a:srgbClr val="000000"/>
                </a:solidFill>
                <a:ea typeface="ＭＳ Ｐゴシック" pitchFamily="34" charset="-128"/>
              </a:rPr>
              <a:pPr fontAlgn="base">
                <a:spcBef>
                  <a:spcPct val="0"/>
                </a:spcBef>
                <a:spcAft>
                  <a:spcPct val="0"/>
                </a:spcAft>
              </a:pPr>
              <a:t>‹#›</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7455122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r"/>
  </p:transition>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5BFE7-208B-4D04-9B2F-4977D86CAA10}" type="datetimeFigureOut">
              <a:rPr lang="sv-SE" smtClean="0">
                <a:solidFill>
                  <a:prstClr val="black">
                    <a:tint val="75000"/>
                  </a:prstClr>
                </a:solidFill>
              </a:rPr>
              <a:pPr/>
              <a:t>2023-02-20</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DABEE-BEA7-4AB1-8BD3-FEAE1183E49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913279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p:push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emf"/><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3.emf"/><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33.emf"/><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0.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33.emf"/><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33.emf"/><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jpeg"/><Relationship Id="rId7" Type="http://schemas.openxmlformats.org/officeDocument/2006/relationships/image" Target="../media/image58.emf"/><Relationship Id="rId12" Type="http://schemas.openxmlformats.org/officeDocument/2006/relationships/image" Target="../media/image33.emf"/><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57.jpeg"/><Relationship Id="rId11" Type="http://schemas.openxmlformats.org/officeDocument/2006/relationships/image" Target="../media/image62.emf"/><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emf"/></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3.emf"/><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3.emf"/><Relationship Id="rId5" Type="http://schemas.openxmlformats.org/officeDocument/2006/relationships/image" Target="../media/image59.emf"/><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60.emf"/><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3.emf"/><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3.emf"/><Relationship Id="rId4" Type="http://schemas.openxmlformats.org/officeDocument/2006/relationships/image" Target="../media/image62.emf"/></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74.emf"/><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74.emf"/><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33.emf"/><Relationship Id="rId5" Type="http://schemas.openxmlformats.org/officeDocument/2006/relationships/image" Target="../media/image77.emf"/><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7D6390-8087-A24C-8D5B-0BAD8EB858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3238E99-1D22-4240-B407-3B412090B5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0658" y="2082567"/>
            <a:ext cx="4190290" cy="2689916"/>
          </a:xfrm>
          <a:prstGeom prst="rect">
            <a:avLst/>
          </a:prstGeom>
        </p:spPr>
      </p:pic>
      <p:sp>
        <p:nvSpPr>
          <p:cNvPr id="8" name="Rectangle 7">
            <a:extLst>
              <a:ext uri="{FF2B5EF4-FFF2-40B4-BE49-F238E27FC236}">
                <a16:creationId xmlns:a16="http://schemas.microsoft.com/office/drawing/2014/main" id="{55FF3149-E1C2-DC35-8108-BB1032793BC1}"/>
              </a:ext>
            </a:extLst>
          </p:cNvPr>
          <p:cNvSpPr/>
          <p:nvPr/>
        </p:nvSpPr>
        <p:spPr>
          <a:xfrm>
            <a:off x="-1055716" y="3379525"/>
            <a:ext cx="3532092" cy="49476"/>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4B97D1"/>
              </a:solidFill>
              <a:highlight>
                <a:srgbClr val="4B97D1"/>
              </a:highlight>
            </a:endParaRPr>
          </a:p>
        </p:txBody>
      </p:sp>
      <p:grpSp>
        <p:nvGrpSpPr>
          <p:cNvPr id="10" name="Group 9">
            <a:extLst>
              <a:ext uri="{FF2B5EF4-FFF2-40B4-BE49-F238E27FC236}">
                <a16:creationId xmlns:a16="http://schemas.microsoft.com/office/drawing/2014/main" id="{AD110534-89E3-2118-777E-A1205DC1C71E}"/>
              </a:ext>
            </a:extLst>
          </p:cNvPr>
          <p:cNvGrpSpPr/>
          <p:nvPr/>
        </p:nvGrpSpPr>
        <p:grpSpPr>
          <a:xfrm rot="404125">
            <a:off x="2578259" y="3217428"/>
            <a:ext cx="1342997" cy="1816394"/>
            <a:chOff x="1575984" y="3211612"/>
            <a:chExt cx="2696050" cy="3646388"/>
          </a:xfrm>
        </p:grpSpPr>
        <p:pic>
          <p:nvPicPr>
            <p:cNvPr id="3" name="Picture 2" descr="Shape&#10;&#10;Description automatically generated">
              <a:extLst>
                <a:ext uri="{FF2B5EF4-FFF2-40B4-BE49-F238E27FC236}">
                  <a16:creationId xmlns:a16="http://schemas.microsoft.com/office/drawing/2014/main" id="{26B478A3-78D6-EFDA-DFFA-0211515DA1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251507" flipH="1">
              <a:off x="1768226" y="3211612"/>
              <a:ext cx="1063691" cy="1763820"/>
            </a:xfrm>
            <a:prstGeom prst="rect">
              <a:avLst/>
            </a:prstGeom>
            <a:scene3d>
              <a:camera prst="orthographicFront">
                <a:rot lat="0" lon="0" rev="0"/>
              </a:camera>
              <a:lightRig rig="threePt" dir="t"/>
            </a:scene3d>
          </p:spPr>
        </p:pic>
        <p:pic>
          <p:nvPicPr>
            <p:cNvPr id="9" name="Picture 8" descr="Text&#10;&#10;Description automatically generated">
              <a:extLst>
                <a:ext uri="{FF2B5EF4-FFF2-40B4-BE49-F238E27FC236}">
                  <a16:creationId xmlns:a16="http://schemas.microsoft.com/office/drawing/2014/main" id="{CAA077EC-D0AC-03D1-2FFB-EE79EC980E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75984" y="4297012"/>
              <a:ext cx="2696050" cy="2560988"/>
            </a:xfrm>
            <a:prstGeom prst="rect">
              <a:avLst/>
            </a:prstGeom>
          </p:spPr>
        </p:pic>
      </p:grpSp>
    </p:spTree>
    <p:extLst>
      <p:ext uri="{BB962C8B-B14F-4D97-AF65-F5344CB8AC3E}">
        <p14:creationId xmlns:p14="http://schemas.microsoft.com/office/powerpoint/2010/main" val="1244730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D15337-CEB1-0C58-3B8A-CA04C68F5DC9}"/>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0" y="3172500"/>
            <a:ext cx="12192000" cy="4294618"/>
          </a:xfrm>
          <a:prstGeom prst="rect">
            <a:avLst/>
          </a:prstGeom>
        </p:spPr>
      </p:pic>
      <p:sp>
        <p:nvSpPr>
          <p:cNvPr id="13" name="Rectangle 12"/>
          <p:cNvSpPr/>
          <p:nvPr/>
        </p:nvSpPr>
        <p:spPr>
          <a:xfrm>
            <a:off x="1" y="3379525"/>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pic>
        <p:nvPicPr>
          <p:cNvPr id="2" name="Picture 1">
            <a:extLst>
              <a:ext uri="{FF2B5EF4-FFF2-40B4-BE49-F238E27FC236}">
                <a16:creationId xmlns:a16="http://schemas.microsoft.com/office/drawing/2014/main" id="{3343888B-ACE7-56B4-DCAF-C798167B13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7084" y="4479504"/>
            <a:ext cx="771419" cy="967817"/>
          </a:xfrm>
          <a:prstGeom prst="roundRect">
            <a:avLst>
              <a:gd name="adj" fmla="val 4813"/>
            </a:avLst>
          </a:prstGeom>
          <a:ln>
            <a:solidFill>
              <a:schemeClr val="bg1"/>
            </a:solidFill>
          </a:ln>
          <a:effectLst>
            <a:outerShdw blurRad="160193" dist="35467" dir="5220000" algn="t" rotWithShape="0">
              <a:prstClr val="black">
                <a:alpha val="28000"/>
              </a:prstClr>
            </a:outerShdw>
          </a:effectLst>
        </p:spPr>
      </p:pic>
      <p:pic>
        <p:nvPicPr>
          <p:cNvPr id="4" name="Picture 3">
            <a:extLst>
              <a:ext uri="{FF2B5EF4-FFF2-40B4-BE49-F238E27FC236}">
                <a16:creationId xmlns:a16="http://schemas.microsoft.com/office/drawing/2014/main" id="{DA5725D3-7548-5207-C1DC-5C53BD0392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31424" y="2457371"/>
            <a:ext cx="864526" cy="1185751"/>
          </a:xfrm>
          <a:prstGeom prst="roundRect">
            <a:avLst>
              <a:gd name="adj" fmla="val 4772"/>
            </a:avLst>
          </a:prstGeom>
          <a:ln>
            <a:solidFill>
              <a:schemeClr val="bg1"/>
            </a:solidFill>
          </a:ln>
          <a:effectLst>
            <a:outerShdw blurRad="160193" dist="35467" dir="5220000" algn="t" rotWithShape="0">
              <a:prstClr val="black">
                <a:alpha val="28000"/>
              </a:prstClr>
            </a:outerShdw>
          </a:effectLst>
        </p:spPr>
      </p:pic>
      <p:pic>
        <p:nvPicPr>
          <p:cNvPr id="5" name="Picture 4">
            <a:extLst>
              <a:ext uri="{FF2B5EF4-FFF2-40B4-BE49-F238E27FC236}">
                <a16:creationId xmlns:a16="http://schemas.microsoft.com/office/drawing/2014/main" id="{34275D81-603C-25F1-1985-E8029E0B8C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5868" y="3595644"/>
            <a:ext cx="799834" cy="1005082"/>
          </a:xfrm>
          <a:prstGeom prst="roundRect">
            <a:avLst>
              <a:gd name="adj" fmla="val 3853"/>
            </a:avLst>
          </a:prstGeom>
          <a:ln>
            <a:solidFill>
              <a:schemeClr val="bg1"/>
            </a:solidFill>
          </a:ln>
          <a:effectLst>
            <a:outerShdw blurRad="160193" dist="35467" dir="5220000" algn="t" rotWithShape="0">
              <a:prstClr val="black">
                <a:alpha val="28000"/>
              </a:prstClr>
            </a:outerShdw>
          </a:effectLst>
        </p:spPr>
      </p:pic>
      <p:pic>
        <p:nvPicPr>
          <p:cNvPr id="6" name="Picture 5">
            <a:extLst>
              <a:ext uri="{FF2B5EF4-FFF2-40B4-BE49-F238E27FC236}">
                <a16:creationId xmlns:a16="http://schemas.microsoft.com/office/drawing/2014/main" id="{CC256714-D7F4-75E6-F83D-FB469540D13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35851" y="2908269"/>
            <a:ext cx="649427" cy="967817"/>
          </a:xfrm>
          <a:prstGeom prst="roundRect">
            <a:avLst>
              <a:gd name="adj" fmla="val 6180"/>
            </a:avLst>
          </a:prstGeom>
          <a:ln>
            <a:solidFill>
              <a:schemeClr val="bg1"/>
            </a:solidFill>
          </a:ln>
          <a:effectLst>
            <a:outerShdw blurRad="160193" dist="35467" dir="5220000" algn="t" rotWithShape="0">
              <a:prstClr val="black">
                <a:alpha val="28000"/>
              </a:prstClr>
            </a:outerShdw>
          </a:effectLst>
        </p:spPr>
      </p:pic>
      <p:pic>
        <p:nvPicPr>
          <p:cNvPr id="8" name="Picture 7">
            <a:extLst>
              <a:ext uri="{FF2B5EF4-FFF2-40B4-BE49-F238E27FC236}">
                <a16:creationId xmlns:a16="http://schemas.microsoft.com/office/drawing/2014/main" id="{536F4704-C07F-00FA-6E5F-33674A109B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0859" y="3847831"/>
            <a:ext cx="729756" cy="1231170"/>
          </a:xfrm>
          <a:prstGeom prst="roundRect">
            <a:avLst>
              <a:gd name="adj" fmla="val 6954"/>
            </a:avLst>
          </a:prstGeom>
          <a:ln>
            <a:solidFill>
              <a:schemeClr val="bg1"/>
            </a:solidFill>
          </a:ln>
          <a:effectLst>
            <a:outerShdw blurRad="160193" dist="35467" dir="5220000" algn="t" rotWithShape="0">
              <a:prstClr val="black">
                <a:alpha val="28000"/>
              </a:prstClr>
            </a:outerShdw>
          </a:effectLst>
        </p:spPr>
      </p:pic>
      <p:pic>
        <p:nvPicPr>
          <p:cNvPr id="9" name="Picture 8">
            <a:extLst>
              <a:ext uri="{FF2B5EF4-FFF2-40B4-BE49-F238E27FC236}">
                <a16:creationId xmlns:a16="http://schemas.microsoft.com/office/drawing/2014/main" id="{F13F5005-C494-3C51-B963-06194DCC17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8700" y="3643122"/>
            <a:ext cx="799834" cy="1076373"/>
          </a:xfrm>
          <a:prstGeom prst="roundRect">
            <a:avLst>
              <a:gd name="adj" fmla="val 5178"/>
            </a:avLst>
          </a:prstGeom>
          <a:ln>
            <a:solidFill>
              <a:schemeClr val="bg1"/>
            </a:solidFill>
          </a:ln>
          <a:effectLst>
            <a:outerShdw blurRad="160193" dist="35467" dir="5220000" algn="t" rotWithShape="0">
              <a:prstClr val="black">
                <a:alpha val="28000"/>
              </a:prstClr>
            </a:outerShdw>
          </a:effectLst>
        </p:spPr>
      </p:pic>
      <p:pic>
        <p:nvPicPr>
          <p:cNvPr id="11" name="Picture 10">
            <a:extLst>
              <a:ext uri="{FF2B5EF4-FFF2-40B4-BE49-F238E27FC236}">
                <a16:creationId xmlns:a16="http://schemas.microsoft.com/office/drawing/2014/main" id="{A4693FF0-6C73-5C1B-DD62-B78717CC8F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88193" y="2983627"/>
            <a:ext cx="659414" cy="879797"/>
          </a:xfrm>
          <a:prstGeom prst="roundRect">
            <a:avLst>
              <a:gd name="adj" fmla="val 6160"/>
            </a:avLst>
          </a:prstGeom>
          <a:ln>
            <a:solidFill>
              <a:schemeClr val="bg1"/>
            </a:solidFill>
          </a:ln>
          <a:effectLst>
            <a:outerShdw blurRad="160193" dist="35467" dir="5220000" algn="t" rotWithShape="0">
              <a:prstClr val="black">
                <a:alpha val="28000"/>
              </a:prstClr>
            </a:outerShdw>
          </a:effectLst>
        </p:spPr>
      </p:pic>
      <p:pic>
        <p:nvPicPr>
          <p:cNvPr id="12" name="Picture 11">
            <a:extLst>
              <a:ext uri="{FF2B5EF4-FFF2-40B4-BE49-F238E27FC236}">
                <a16:creationId xmlns:a16="http://schemas.microsoft.com/office/drawing/2014/main" id="{35DB45FB-1C1F-CB5C-F92E-C90807275B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54504" y="3678766"/>
            <a:ext cx="799835" cy="1005084"/>
          </a:xfrm>
          <a:prstGeom prst="roundRect">
            <a:avLst>
              <a:gd name="adj" fmla="val 5758"/>
            </a:avLst>
          </a:prstGeom>
          <a:ln>
            <a:solidFill>
              <a:schemeClr val="bg1"/>
            </a:solidFill>
          </a:ln>
          <a:effectLst>
            <a:outerShdw blurRad="160193" dist="35467" dir="5220000" algn="t" rotWithShape="0">
              <a:prstClr val="black">
                <a:alpha val="28000"/>
              </a:prstClr>
            </a:outerShdw>
          </a:effectLst>
        </p:spPr>
      </p:pic>
      <p:pic>
        <p:nvPicPr>
          <p:cNvPr id="14" name="Picture 13">
            <a:extLst>
              <a:ext uri="{FF2B5EF4-FFF2-40B4-BE49-F238E27FC236}">
                <a16:creationId xmlns:a16="http://schemas.microsoft.com/office/drawing/2014/main" id="{C890CD48-3BB2-A1D8-47F6-059D198809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14961" y="4098185"/>
            <a:ext cx="1098642" cy="1539521"/>
          </a:xfrm>
          <a:prstGeom prst="roundRect">
            <a:avLst>
              <a:gd name="adj" fmla="val 5017"/>
            </a:avLst>
          </a:prstGeom>
          <a:ln>
            <a:solidFill>
              <a:schemeClr val="bg1"/>
            </a:solidFill>
          </a:ln>
          <a:effectLst>
            <a:outerShdw blurRad="160193" dist="35467" dir="5220000" algn="t" rotWithShape="0">
              <a:prstClr val="black">
                <a:alpha val="28000"/>
              </a:prstClr>
            </a:outerShdw>
          </a:effectLst>
        </p:spPr>
      </p:pic>
      <p:sp>
        <p:nvSpPr>
          <p:cNvPr id="16" name="TextBox 15">
            <a:extLst>
              <a:ext uri="{FF2B5EF4-FFF2-40B4-BE49-F238E27FC236}">
                <a16:creationId xmlns:a16="http://schemas.microsoft.com/office/drawing/2014/main" id="{34959880-EDD3-F2F5-0D62-758D7CCC021C}"/>
              </a:ext>
            </a:extLst>
          </p:cNvPr>
          <p:cNvSpPr txBox="1"/>
          <p:nvPr/>
        </p:nvSpPr>
        <p:spPr>
          <a:xfrm>
            <a:off x="2700837" y="596084"/>
            <a:ext cx="6719454" cy="1077218"/>
          </a:xfrm>
          <a:prstGeom prst="rect">
            <a:avLst/>
          </a:prstGeom>
          <a:noFill/>
        </p:spPr>
        <p:txBody>
          <a:bodyPr wrap="square" rtlCol="0">
            <a:spAutoFit/>
          </a:bodyPr>
          <a:lstStyle/>
          <a:p>
            <a:pPr algn="ctr"/>
            <a:r>
              <a:rPr lang="en-SE" sz="3200" b="1" dirty="0">
                <a:latin typeface="Arial" panose="020B0604020202020204" pitchFamily="34" charset="0"/>
                <a:cs typeface="Arial" panose="020B0604020202020204" pitchFamily="34" charset="0"/>
              </a:rPr>
              <a:t>Tillsammans gör vi skillnad,</a:t>
            </a:r>
          </a:p>
          <a:p>
            <a:pPr algn="ctr"/>
            <a:r>
              <a:rPr lang="sv-SE" sz="3200" b="1" dirty="0">
                <a:latin typeface="Arial" panose="020B0604020202020204" pitchFamily="34" charset="0"/>
                <a:cs typeface="Arial" panose="020B0604020202020204" pitchFamily="34" charset="0"/>
              </a:rPr>
              <a:t>ute i </a:t>
            </a:r>
            <a:r>
              <a:rPr lang="en-SE" sz="3200" b="1" dirty="0">
                <a:latin typeface="Arial" panose="020B0604020202020204" pitchFamily="34" charset="0"/>
                <a:cs typeface="Arial" panose="020B0604020202020204" pitchFamily="34" charset="0"/>
              </a:rPr>
              <a:t>världen…</a:t>
            </a:r>
            <a:endParaRPr lang="sv-SE"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1292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D192B6-CB93-A21B-BE6A-062758A19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503" y="4141108"/>
            <a:ext cx="7712990" cy="2716892"/>
          </a:xfrm>
          <a:prstGeom prst="rect">
            <a:avLst/>
          </a:prstGeom>
        </p:spPr>
      </p:pic>
      <p:sp>
        <p:nvSpPr>
          <p:cNvPr id="4" name="Rectangle 3">
            <a:extLst>
              <a:ext uri="{FF2B5EF4-FFF2-40B4-BE49-F238E27FC236}">
                <a16:creationId xmlns:a16="http://schemas.microsoft.com/office/drawing/2014/main" id="{E0804D83-F9E8-77AF-486D-57CF367704BF}"/>
              </a:ext>
            </a:extLst>
          </p:cNvPr>
          <p:cNvSpPr/>
          <p:nvPr/>
        </p:nvSpPr>
        <p:spPr>
          <a:xfrm>
            <a:off x="4" y="1569203"/>
            <a:ext cx="12191996" cy="3719593"/>
          </a:xfrm>
          <a:prstGeom prst="rect">
            <a:avLst/>
          </a:prstGeom>
          <a:solidFill>
            <a:srgbClr val="4B97D1">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6" name="TextBox 5">
            <a:extLst>
              <a:ext uri="{FF2B5EF4-FFF2-40B4-BE49-F238E27FC236}">
                <a16:creationId xmlns:a16="http://schemas.microsoft.com/office/drawing/2014/main" id="{2B3AD5A4-700B-E882-392B-66F4118E39AB}"/>
              </a:ext>
            </a:extLst>
          </p:cNvPr>
          <p:cNvSpPr txBox="1"/>
          <p:nvPr/>
        </p:nvSpPr>
        <p:spPr>
          <a:xfrm>
            <a:off x="2018316" y="1781983"/>
            <a:ext cx="3548149" cy="584775"/>
          </a:xfrm>
          <a:prstGeom prst="rect">
            <a:avLst/>
          </a:prstGeom>
          <a:noFill/>
        </p:spPr>
        <p:txBody>
          <a:bodyPr wrap="square" rtlCol="0">
            <a:spAutoFit/>
          </a:bodyPr>
          <a:lstStyle/>
          <a:p>
            <a:pPr algn="ctr"/>
            <a:r>
              <a:rPr lang="en-SE" sz="3200" b="1" dirty="0">
                <a:solidFill>
                  <a:schemeClr val="bg1"/>
                </a:solidFill>
                <a:latin typeface="Arial" panose="020B0604020202020204" pitchFamily="34" charset="0"/>
                <a:cs typeface="Arial" panose="020B0604020202020204" pitchFamily="34" charset="0"/>
              </a:rPr>
              <a:t>Församlingar</a:t>
            </a:r>
            <a:endParaRPr lang="sv-SE" sz="3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73CE5C1-D1DB-E6E5-2ACB-689D3ABA1BD1}"/>
              </a:ext>
            </a:extLst>
          </p:cNvPr>
          <p:cNvSpPr txBox="1"/>
          <p:nvPr/>
        </p:nvSpPr>
        <p:spPr>
          <a:xfrm>
            <a:off x="6704305" y="1781983"/>
            <a:ext cx="3548149" cy="584775"/>
          </a:xfrm>
          <a:prstGeom prst="rect">
            <a:avLst/>
          </a:prstGeom>
          <a:noFill/>
        </p:spPr>
        <p:txBody>
          <a:bodyPr wrap="square" rtlCol="0">
            <a:spAutoFit/>
          </a:bodyPr>
          <a:lstStyle/>
          <a:p>
            <a:pPr algn="ctr"/>
            <a:r>
              <a:rPr lang="en-SE" sz="3200" b="1" dirty="0">
                <a:solidFill>
                  <a:schemeClr val="bg1"/>
                </a:solidFill>
                <a:latin typeface="Arial" panose="020B0604020202020204" pitchFamily="34" charset="0"/>
                <a:cs typeface="Arial" panose="020B0604020202020204" pitchFamily="34" charset="0"/>
              </a:rPr>
              <a:t>Engagerade</a:t>
            </a:r>
            <a:endParaRPr lang="sv-SE" sz="3200" b="1"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E75A534-1C5E-514A-DBCF-919F2ECDE8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86196">
            <a:off x="1896038" y="2462711"/>
            <a:ext cx="3990522" cy="2244669"/>
          </a:xfrm>
          <a:prstGeom prst="rect">
            <a:avLst/>
          </a:prstGeom>
          <a:ln w="28575">
            <a:solidFill>
              <a:schemeClr val="bg1"/>
            </a:solidFill>
          </a:ln>
        </p:spPr>
      </p:pic>
      <p:pic>
        <p:nvPicPr>
          <p:cNvPr id="10" name="Picture 9" descr="A picture containing person, person, holding, table&#10;&#10;Description automatically generated">
            <a:extLst>
              <a:ext uri="{FF2B5EF4-FFF2-40B4-BE49-F238E27FC236}">
                <a16:creationId xmlns:a16="http://schemas.microsoft.com/office/drawing/2014/main" id="{499C3140-240C-3136-D15F-1FDFD6CAE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17284">
            <a:off x="6433400" y="2545868"/>
            <a:ext cx="3990459" cy="2244670"/>
          </a:xfrm>
          <a:prstGeom prst="rect">
            <a:avLst/>
          </a:prstGeom>
          <a:ln w="28575">
            <a:solidFill>
              <a:schemeClr val="bg1"/>
            </a:solidFill>
          </a:ln>
        </p:spPr>
      </p:pic>
      <p:sp>
        <p:nvSpPr>
          <p:cNvPr id="5" name="TextBox 4">
            <a:extLst>
              <a:ext uri="{FF2B5EF4-FFF2-40B4-BE49-F238E27FC236}">
                <a16:creationId xmlns:a16="http://schemas.microsoft.com/office/drawing/2014/main" id="{89327AC9-C84D-6054-6B66-220C9023F1C3}"/>
              </a:ext>
            </a:extLst>
          </p:cNvPr>
          <p:cNvSpPr txBox="1"/>
          <p:nvPr/>
        </p:nvSpPr>
        <p:spPr>
          <a:xfrm>
            <a:off x="2736271" y="602421"/>
            <a:ext cx="6719454" cy="584775"/>
          </a:xfrm>
          <a:prstGeom prst="rect">
            <a:avLst/>
          </a:prstGeom>
          <a:noFill/>
        </p:spPr>
        <p:txBody>
          <a:bodyPr wrap="square" rtlCol="0">
            <a:spAutoFit/>
          </a:bodyPr>
          <a:lstStyle/>
          <a:p>
            <a:pPr algn="ctr"/>
            <a:r>
              <a:rPr lang="sv-SE" sz="3200" b="1" dirty="0">
                <a:latin typeface="Arial" panose="020B0604020202020204" pitchFamily="34" charset="0"/>
                <a:cs typeface="Arial" panose="020B0604020202020204" pitchFamily="34" charset="0"/>
              </a:rPr>
              <a:t>…och på hemmaplan.</a:t>
            </a:r>
          </a:p>
        </p:txBody>
      </p:sp>
    </p:spTree>
    <p:extLst>
      <p:ext uri="{BB962C8B-B14F-4D97-AF65-F5344CB8AC3E}">
        <p14:creationId xmlns:p14="http://schemas.microsoft.com/office/powerpoint/2010/main" val="3243654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D15337-CEB1-0C58-3B8A-CA04C68F5DC9}"/>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000760" y="3570469"/>
            <a:ext cx="10190480" cy="3589585"/>
          </a:xfrm>
          <a:prstGeom prst="rect">
            <a:avLst/>
          </a:prstGeom>
        </p:spPr>
      </p:pic>
      <p:sp>
        <p:nvSpPr>
          <p:cNvPr id="13" name="Rectangle 12"/>
          <p:cNvSpPr/>
          <p:nvPr/>
        </p:nvSpPr>
        <p:spPr>
          <a:xfrm>
            <a:off x="-8487448" y="2159599"/>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pic>
        <p:nvPicPr>
          <p:cNvPr id="5" name="Picture 4">
            <a:extLst>
              <a:ext uri="{FF2B5EF4-FFF2-40B4-BE49-F238E27FC236}">
                <a16:creationId xmlns:a16="http://schemas.microsoft.com/office/drawing/2014/main" id="{C2A89CF0-DFA3-3019-B23E-C706B3762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729" y="1078748"/>
            <a:ext cx="3738579" cy="2399943"/>
          </a:xfrm>
          <a:prstGeom prst="rect">
            <a:avLst/>
          </a:prstGeom>
        </p:spPr>
      </p:pic>
      <p:sp>
        <p:nvSpPr>
          <p:cNvPr id="6" name="TextBox 5">
            <a:extLst>
              <a:ext uri="{FF2B5EF4-FFF2-40B4-BE49-F238E27FC236}">
                <a16:creationId xmlns:a16="http://schemas.microsoft.com/office/drawing/2014/main" id="{27E70074-8CDF-A7A5-212D-EE1DC25351E3}"/>
              </a:ext>
            </a:extLst>
          </p:cNvPr>
          <p:cNvSpPr txBox="1"/>
          <p:nvPr/>
        </p:nvSpPr>
        <p:spPr>
          <a:xfrm>
            <a:off x="2736273" y="4044865"/>
            <a:ext cx="6719454" cy="1569660"/>
          </a:xfrm>
          <a:prstGeom prst="rect">
            <a:avLst/>
          </a:prstGeom>
          <a:noFill/>
        </p:spPr>
        <p:txBody>
          <a:bodyPr wrap="square" rtlCol="0">
            <a:spAutoFit/>
          </a:bodyPr>
          <a:lstStyle/>
          <a:p>
            <a:pPr algn="ctr"/>
            <a:r>
              <a:rPr lang="en-SE" sz="3200" dirty="0">
                <a:latin typeface="Arial" panose="020B0604020202020204" pitchFamily="34" charset="0"/>
                <a:cs typeface="Arial" panose="020B0604020202020204" pitchFamily="34" charset="0"/>
              </a:rPr>
              <a:t>Vi är en kyrka som för en kamp för alla människors rätt till ett värdigt liv under samma himmel. </a:t>
            </a:r>
            <a:endParaRPr lang="sv-SE" sz="3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0E97EB7-E9EE-9445-D02B-BDD11E233EA4}"/>
              </a:ext>
            </a:extLst>
          </p:cNvPr>
          <p:cNvSpPr txBox="1"/>
          <p:nvPr/>
        </p:nvSpPr>
        <p:spPr>
          <a:xfrm>
            <a:off x="4156364" y="4829695"/>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320770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ud in the sky&#10;&#10;Description automatically generated with medium confidence">
            <a:extLst>
              <a:ext uri="{FF2B5EF4-FFF2-40B4-BE49-F238E27FC236}">
                <a16:creationId xmlns:a16="http://schemas.microsoft.com/office/drawing/2014/main" id="{523F735A-56A9-B14B-BC37-BA7455147FD6}"/>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accent1">
              <a:lumMod val="75000"/>
            </a:schemeClr>
          </a:solidFill>
        </p:spPr>
      </p:pic>
      <p:pic>
        <p:nvPicPr>
          <p:cNvPr id="5" name="Picture 4">
            <a:extLst>
              <a:ext uri="{FF2B5EF4-FFF2-40B4-BE49-F238E27FC236}">
                <a16:creationId xmlns:a16="http://schemas.microsoft.com/office/drawing/2014/main" id="{E62C9D2E-78B1-C443-9C3D-995EF7770499}"/>
              </a:ext>
            </a:extLst>
          </p:cNvPr>
          <p:cNvPicPr>
            <a:picLocks noChangeAspect="1"/>
          </p:cNvPicPr>
          <p:nvPr/>
        </p:nvPicPr>
        <p:blipFill>
          <a:blip r:embed="rId3"/>
          <a:stretch>
            <a:fillRect/>
          </a:stretch>
        </p:blipFill>
        <p:spPr>
          <a:xfrm>
            <a:off x="10847673" y="0"/>
            <a:ext cx="1344328" cy="1372930"/>
          </a:xfrm>
          <a:prstGeom prst="rect">
            <a:avLst/>
          </a:prstGeom>
        </p:spPr>
      </p:pic>
      <p:sp>
        <p:nvSpPr>
          <p:cNvPr id="7" name="TextBox 6">
            <a:extLst>
              <a:ext uri="{FF2B5EF4-FFF2-40B4-BE49-F238E27FC236}">
                <a16:creationId xmlns:a16="http://schemas.microsoft.com/office/drawing/2014/main" id="{118A3846-093C-134F-B75B-98EE01B5D937}"/>
              </a:ext>
            </a:extLst>
          </p:cNvPr>
          <p:cNvSpPr txBox="1"/>
          <p:nvPr/>
        </p:nvSpPr>
        <p:spPr>
          <a:xfrm>
            <a:off x="1834817" y="2209246"/>
            <a:ext cx="8633422" cy="1754326"/>
          </a:xfrm>
          <a:prstGeom prst="rect">
            <a:avLst/>
          </a:prstGeom>
          <a:noFill/>
        </p:spPr>
        <p:txBody>
          <a:bodyPr wrap="square" rtlCol="0">
            <a:spAutoFit/>
          </a:bodyPr>
          <a:lstStyle/>
          <a:p>
            <a:pPr algn="ctr"/>
            <a:r>
              <a:rPr lang="en-SE" sz="5400" b="1" dirty="0">
                <a:solidFill>
                  <a:schemeClr val="bg1"/>
                </a:solidFill>
                <a:latin typeface="Arial" panose="020B0604020202020204" pitchFamily="34" charset="0"/>
                <a:cs typeface="Arial" panose="020B0604020202020204" pitchFamily="34" charset="0"/>
              </a:rPr>
              <a:t>Vi tror på allas lika värde under samma himmel</a:t>
            </a:r>
          </a:p>
        </p:txBody>
      </p:sp>
    </p:spTree>
    <p:extLst>
      <p:ext uri="{BB962C8B-B14F-4D97-AF65-F5344CB8AC3E}">
        <p14:creationId xmlns:p14="http://schemas.microsoft.com/office/powerpoint/2010/main" val="17927196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tanding in front of a body of water&#10;&#10;Description automatically generated with medium confidence">
            <a:extLst>
              <a:ext uri="{FF2B5EF4-FFF2-40B4-BE49-F238E27FC236}">
                <a16:creationId xmlns:a16="http://schemas.microsoft.com/office/drawing/2014/main" id="{8C4BB814-D07F-85CC-8620-5F0FE3344F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39" y="-8758"/>
            <a:ext cx="12192001" cy="6878948"/>
          </a:xfrm>
          <a:prstGeom prst="rect">
            <a:avLst/>
          </a:prstGeom>
        </p:spPr>
      </p:pic>
      <p:pic>
        <p:nvPicPr>
          <p:cNvPr id="14" name="Picture 13">
            <a:extLst>
              <a:ext uri="{FF2B5EF4-FFF2-40B4-BE49-F238E27FC236}">
                <a16:creationId xmlns:a16="http://schemas.microsoft.com/office/drawing/2014/main" id="{6565A073-B4D9-6ABA-ACBA-2044EBF1FEF3}"/>
              </a:ext>
            </a:extLst>
          </p:cNvPr>
          <p:cNvPicPr>
            <a:picLocks noChangeAspect="1"/>
          </p:cNvPicPr>
          <p:nvPr/>
        </p:nvPicPr>
        <p:blipFill>
          <a:blip r:embed="rId4" cstate="screen">
            <a:alphaModFix amt="60000"/>
            <a:extLst>
              <a:ext uri="{28A0092B-C50C-407E-A947-70E740481C1C}">
                <a14:useLocalDpi xmlns:a14="http://schemas.microsoft.com/office/drawing/2010/main"/>
              </a:ext>
            </a:extLst>
          </a:blip>
          <a:stretch>
            <a:fillRect/>
          </a:stretch>
        </p:blipFill>
        <p:spPr>
          <a:xfrm rot="16200000">
            <a:off x="1062423" y="-1071182"/>
            <a:ext cx="6866758" cy="8991602"/>
          </a:xfrm>
          <a:prstGeom prst="rect">
            <a:avLst/>
          </a:prstGeom>
        </p:spPr>
      </p:pic>
      <p:sp>
        <p:nvSpPr>
          <p:cNvPr id="10" name="textruta 1"/>
          <p:cNvSpPr txBox="1"/>
          <p:nvPr/>
        </p:nvSpPr>
        <p:spPr>
          <a:xfrm>
            <a:off x="988670" y="2549613"/>
            <a:ext cx="3323976" cy="2568717"/>
          </a:xfrm>
          <a:prstGeom prst="rect">
            <a:avLst/>
          </a:prstGeom>
          <a:noFill/>
        </p:spPr>
        <p:txBody>
          <a:bodyPr wrap="square" rtlCol="0">
            <a:spAutoFit/>
          </a:bodyPr>
          <a:lstStyle/>
          <a:p>
            <a:pPr algn="ctr">
              <a:lnSpc>
                <a:spcPct val="150000"/>
              </a:lnSpc>
            </a:pPr>
            <a:r>
              <a:rPr lang="sv-SE" sz="2200" i="1" dirty="0">
                <a:solidFill>
                  <a:schemeClr val="bg1"/>
                </a:solidFill>
                <a:latin typeface="Arial"/>
                <a:cs typeface="Arial"/>
              </a:rPr>
              <a:t>Vår vision är liv i Guds rike, en helad skapelse och mänsklighet i samhörighet, rättvisa, frihet och fred.</a:t>
            </a:r>
          </a:p>
        </p:txBody>
      </p:sp>
      <p:sp>
        <p:nvSpPr>
          <p:cNvPr id="12" name="Rectangle 11">
            <a:extLst>
              <a:ext uri="{FF2B5EF4-FFF2-40B4-BE49-F238E27FC236}">
                <a16:creationId xmlns:a16="http://schemas.microsoft.com/office/drawing/2014/main" id="{3D15392D-A8CD-DB45-A9B2-B8FBB52227C2}"/>
              </a:ext>
            </a:extLst>
          </p:cNvPr>
          <p:cNvSpPr/>
          <p:nvPr/>
        </p:nvSpPr>
        <p:spPr>
          <a:xfrm>
            <a:off x="825261" y="2132277"/>
            <a:ext cx="3650795" cy="3625111"/>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bg1"/>
              </a:solidFill>
              <a:highlight>
                <a:srgbClr val="F8F8F8"/>
              </a:highlight>
            </a:endParaRPr>
          </a:p>
        </p:txBody>
      </p:sp>
      <p:sp>
        <p:nvSpPr>
          <p:cNvPr id="13" name="Title 3">
            <a:extLst>
              <a:ext uri="{FF2B5EF4-FFF2-40B4-BE49-F238E27FC236}">
                <a16:creationId xmlns:a16="http://schemas.microsoft.com/office/drawing/2014/main" id="{BD7721DE-0408-D641-9760-DC5D7FCC7927}"/>
              </a:ext>
            </a:extLst>
          </p:cNvPr>
          <p:cNvSpPr txBox="1">
            <a:spLocks/>
          </p:cNvSpPr>
          <p:nvPr/>
        </p:nvSpPr>
        <p:spPr>
          <a:xfrm>
            <a:off x="744456" y="1660117"/>
            <a:ext cx="4085382" cy="472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600" b="1" dirty="0">
                <a:solidFill>
                  <a:srgbClr val="FDEB00"/>
                </a:solidFill>
                <a:latin typeface="Arial" panose="020B0604020202020204" pitchFamily="34" charset="0"/>
                <a:ea typeface="Helvetica" charset="0"/>
                <a:cs typeface="Arial" panose="020B0604020202020204" pitchFamily="34" charset="0"/>
              </a:rPr>
              <a:t>Strategidokument</a:t>
            </a:r>
          </a:p>
        </p:txBody>
      </p:sp>
      <p:sp>
        <p:nvSpPr>
          <p:cNvPr id="7" name="TextBox 6">
            <a:extLst>
              <a:ext uri="{FF2B5EF4-FFF2-40B4-BE49-F238E27FC236}">
                <a16:creationId xmlns:a16="http://schemas.microsoft.com/office/drawing/2014/main" id="{DDD4D293-0A6E-5846-9E01-0D1BFF90BC1A}"/>
              </a:ext>
            </a:extLst>
          </p:cNvPr>
          <p:cNvSpPr txBox="1"/>
          <p:nvPr/>
        </p:nvSpPr>
        <p:spPr>
          <a:xfrm>
            <a:off x="723161" y="840929"/>
            <a:ext cx="2182008" cy="800219"/>
          </a:xfrm>
          <a:prstGeom prst="rect">
            <a:avLst/>
          </a:prstGeom>
          <a:noFill/>
        </p:spPr>
        <p:txBody>
          <a:bodyPr wrap="none" rtlCol="0">
            <a:spAutoFit/>
          </a:bodyPr>
          <a:lstStyle/>
          <a:p>
            <a:r>
              <a:rPr lang="sv-SE" sz="4600" b="1" dirty="0">
                <a:solidFill>
                  <a:srgbClr val="FDEB00"/>
                </a:solidFill>
                <a:latin typeface="Arial" panose="020B0604020202020204" pitchFamily="34" charset="0"/>
                <a:cs typeface="Arial" panose="020B0604020202020204" pitchFamily="34" charset="0"/>
              </a:rPr>
              <a:t>VISION</a:t>
            </a:r>
          </a:p>
        </p:txBody>
      </p:sp>
      <p:pic>
        <p:nvPicPr>
          <p:cNvPr id="8" name="Picture 7">
            <a:extLst>
              <a:ext uri="{FF2B5EF4-FFF2-40B4-BE49-F238E27FC236}">
                <a16:creationId xmlns:a16="http://schemas.microsoft.com/office/drawing/2014/main" id="{F23EA687-35B3-3A3A-BF71-D8ED4AEEB406}"/>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3896117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DBEE64-1BB1-5F42-B85F-D7FDC09F8D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08104" cy="6858000"/>
          </a:xfrm>
          <a:prstGeom prst="rect">
            <a:avLst/>
          </a:prstGeom>
        </p:spPr>
      </p:pic>
      <p:grpSp>
        <p:nvGrpSpPr>
          <p:cNvPr id="3" name="Group 2">
            <a:extLst>
              <a:ext uri="{FF2B5EF4-FFF2-40B4-BE49-F238E27FC236}">
                <a16:creationId xmlns:a16="http://schemas.microsoft.com/office/drawing/2014/main" id="{50D5DF7B-F264-1E4C-971E-8BFE8D60A6F6}"/>
              </a:ext>
            </a:extLst>
          </p:cNvPr>
          <p:cNvGrpSpPr/>
          <p:nvPr/>
        </p:nvGrpSpPr>
        <p:grpSpPr>
          <a:xfrm>
            <a:off x="1027347" y="1180818"/>
            <a:ext cx="6125807" cy="1927159"/>
            <a:chOff x="517677" y="1501840"/>
            <a:chExt cx="6125807" cy="1927159"/>
          </a:xfrm>
        </p:grpSpPr>
        <p:sp>
          <p:nvSpPr>
            <p:cNvPr id="4" name="textruta 3">
              <a:extLst>
                <a:ext uri="{FF2B5EF4-FFF2-40B4-BE49-F238E27FC236}">
                  <a16:creationId xmlns:a16="http://schemas.microsoft.com/office/drawing/2014/main" id="{761730C3-64FB-7B4B-B009-C733A514612D}"/>
                </a:ext>
              </a:extLst>
            </p:cNvPr>
            <p:cNvSpPr txBox="1"/>
            <p:nvPr/>
          </p:nvSpPr>
          <p:spPr>
            <a:xfrm>
              <a:off x="517677" y="1859339"/>
              <a:ext cx="6125807" cy="1569660"/>
            </a:xfrm>
            <a:prstGeom prst="rect">
              <a:avLst/>
            </a:prstGeom>
            <a:noFill/>
          </p:spPr>
          <p:txBody>
            <a:bodyPr wrap="square" rtlCol="0">
              <a:spAutoFit/>
            </a:bodyPr>
            <a:lstStyle/>
            <a:p>
              <a:r>
                <a:rPr lang="sv-SE" sz="3200" dirty="0">
                  <a:solidFill>
                    <a:prstClr val="white"/>
                  </a:solidFill>
                  <a:latin typeface="Arial" charset="0"/>
                  <a:ea typeface="Arial" charset="0"/>
                  <a:cs typeface="Arial" charset="0"/>
                </a:rPr>
                <a:t>Varje människa är skapad till Guds avbild och människovärdet</a:t>
              </a:r>
            </a:p>
            <a:p>
              <a:r>
                <a:rPr lang="sv-SE" sz="3200" dirty="0">
                  <a:solidFill>
                    <a:prstClr val="white"/>
                  </a:solidFill>
                  <a:latin typeface="Arial" charset="0"/>
                  <a:ea typeface="Arial" charset="0"/>
                  <a:cs typeface="Arial" charset="0"/>
                </a:rPr>
                <a:t>är okränkbart.</a:t>
              </a:r>
            </a:p>
          </p:txBody>
        </p:sp>
        <p:sp>
          <p:nvSpPr>
            <p:cNvPr id="5" name="textruta 1">
              <a:extLst>
                <a:ext uri="{FF2B5EF4-FFF2-40B4-BE49-F238E27FC236}">
                  <a16:creationId xmlns:a16="http://schemas.microsoft.com/office/drawing/2014/main" id="{3727D74D-5B00-AB40-9254-804FC19AB376}"/>
                </a:ext>
              </a:extLst>
            </p:cNvPr>
            <p:cNvSpPr txBox="1"/>
            <p:nvPr/>
          </p:nvSpPr>
          <p:spPr>
            <a:xfrm>
              <a:off x="517678" y="1501840"/>
              <a:ext cx="3942303" cy="338554"/>
            </a:xfrm>
            <a:prstGeom prst="rect">
              <a:avLst/>
            </a:prstGeom>
            <a:noFill/>
          </p:spPr>
          <p:txBody>
            <a:bodyPr wrap="square" rtlCol="0">
              <a:spAutoFit/>
            </a:bodyPr>
            <a:lstStyle/>
            <a:p>
              <a:r>
                <a:rPr lang="sv-SE" sz="1600" b="1" dirty="0">
                  <a:solidFill>
                    <a:srgbClr val="FDEB00"/>
                  </a:solidFill>
                  <a:latin typeface="Arial"/>
                  <a:cs typeface="Arial"/>
                </a:rPr>
                <a:t>Mänskliga rättigheter</a:t>
              </a:r>
            </a:p>
          </p:txBody>
        </p:sp>
      </p:grpSp>
      <p:sp>
        <p:nvSpPr>
          <p:cNvPr id="11" name="TextBox 10">
            <a:extLst>
              <a:ext uri="{FF2B5EF4-FFF2-40B4-BE49-F238E27FC236}">
                <a16:creationId xmlns:a16="http://schemas.microsoft.com/office/drawing/2014/main" id="{368D9CCD-0A6D-EE46-8746-0551FA428228}"/>
              </a:ext>
            </a:extLst>
          </p:cNvPr>
          <p:cNvSpPr txBox="1"/>
          <p:nvPr/>
        </p:nvSpPr>
        <p:spPr>
          <a:xfrm>
            <a:off x="-2130458" y="3459637"/>
            <a:ext cx="184731" cy="369332"/>
          </a:xfrm>
          <a:prstGeom prst="rect">
            <a:avLst/>
          </a:prstGeom>
          <a:noFill/>
        </p:spPr>
        <p:txBody>
          <a:bodyPr wrap="none" rtlCol="0">
            <a:spAutoFit/>
          </a:bodyPr>
          <a:lstStyle/>
          <a:p>
            <a:endParaRPr lang="sv-SE" dirty="0"/>
          </a:p>
        </p:txBody>
      </p:sp>
      <p:pic>
        <p:nvPicPr>
          <p:cNvPr id="8" name="Picture 7">
            <a:extLst>
              <a:ext uri="{FF2B5EF4-FFF2-40B4-BE49-F238E27FC236}">
                <a16:creationId xmlns:a16="http://schemas.microsoft.com/office/drawing/2014/main" id="{99B49A5D-F3EC-4277-AFA2-B4E0B0333137}"/>
              </a:ext>
            </a:extLst>
          </p:cNvPr>
          <p:cNvPicPr>
            <a:picLocks noChangeAspect="1"/>
          </p:cNvPicPr>
          <p:nvPr/>
        </p:nvPicPr>
        <p:blipFill>
          <a:blip r:embed="rId4"/>
          <a:stretch>
            <a:fillRect/>
          </a:stretch>
        </p:blipFill>
        <p:spPr>
          <a:xfrm>
            <a:off x="10847673" y="0"/>
            <a:ext cx="1344328" cy="1372930"/>
          </a:xfrm>
          <a:prstGeom prst="rect">
            <a:avLst/>
          </a:prstGeom>
        </p:spPr>
      </p:pic>
    </p:spTree>
    <p:extLst>
      <p:ext uri="{BB962C8B-B14F-4D97-AF65-F5344CB8AC3E}">
        <p14:creationId xmlns:p14="http://schemas.microsoft.com/office/powerpoint/2010/main" val="1735548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erson, outdoor, standing, crowd&#10;&#10;Description automatically generated">
            <a:extLst>
              <a:ext uri="{FF2B5EF4-FFF2-40B4-BE49-F238E27FC236}">
                <a16:creationId xmlns:a16="http://schemas.microsoft.com/office/drawing/2014/main" id="{D61F1100-094E-72C7-0634-0FF1495E4765}"/>
              </a:ext>
            </a:extLst>
          </p:cNvPr>
          <p:cNvPicPr>
            <a:picLocks noChangeAspect="1"/>
          </p:cNvPicPr>
          <p:nvPr/>
        </p:nvPicPr>
        <p:blipFill rotWithShape="1">
          <a:blip r:embed="rId3" cstate="screen">
            <a:alphaModFix amt="87000"/>
            <a:extLst>
              <a:ext uri="{28A0092B-C50C-407E-A947-70E740481C1C}">
                <a14:useLocalDpi xmlns:a14="http://schemas.microsoft.com/office/drawing/2010/main"/>
              </a:ext>
            </a:extLst>
          </a:blip>
          <a:srcRect/>
          <a:stretch/>
        </p:blipFill>
        <p:spPr>
          <a:xfrm>
            <a:off x="14044" y="1"/>
            <a:ext cx="12177956" cy="6858000"/>
          </a:xfrm>
          <a:prstGeom prst="rect">
            <a:avLst/>
          </a:prstGeom>
        </p:spPr>
      </p:pic>
      <p:pic>
        <p:nvPicPr>
          <p:cNvPr id="11" name="Picture 10">
            <a:extLst>
              <a:ext uri="{FF2B5EF4-FFF2-40B4-BE49-F238E27FC236}">
                <a16:creationId xmlns:a16="http://schemas.microsoft.com/office/drawing/2014/main" id="{967D5201-1131-7A31-FF9F-9996DD9869A1}"/>
              </a:ext>
            </a:extLst>
          </p:cNvPr>
          <p:cNvPicPr>
            <a:picLocks noChangeAspect="1"/>
          </p:cNvPicPr>
          <p:nvPr/>
        </p:nvPicPr>
        <p:blipFill>
          <a:blip r:embed="rId4">
            <a:alphaModFix amt="60000"/>
            <a:extLst>
              <a:ext uri="{28A0092B-C50C-407E-A947-70E740481C1C}">
                <a14:useLocalDpi xmlns:a14="http://schemas.microsoft.com/office/drawing/2010/main"/>
              </a:ext>
            </a:extLst>
          </a:blip>
          <a:stretch>
            <a:fillRect/>
          </a:stretch>
        </p:blipFill>
        <p:spPr>
          <a:xfrm rot="10800000">
            <a:off x="0" y="1484243"/>
            <a:ext cx="12187002" cy="5373757"/>
          </a:xfrm>
          <a:prstGeom prst="rect">
            <a:avLst/>
          </a:prstGeom>
        </p:spPr>
      </p:pic>
      <p:sp>
        <p:nvSpPr>
          <p:cNvPr id="7" name="textruta 1">
            <a:extLst>
              <a:ext uri="{FF2B5EF4-FFF2-40B4-BE49-F238E27FC236}">
                <a16:creationId xmlns:a16="http://schemas.microsoft.com/office/drawing/2014/main" id="{1514E2CB-A626-444C-A69D-DD1FD33BA8F0}"/>
              </a:ext>
            </a:extLst>
          </p:cNvPr>
          <p:cNvSpPr txBox="1"/>
          <p:nvPr/>
        </p:nvSpPr>
        <p:spPr>
          <a:xfrm>
            <a:off x="1661817" y="4802771"/>
            <a:ext cx="9299731" cy="1077218"/>
          </a:xfrm>
          <a:prstGeom prst="rect">
            <a:avLst/>
          </a:prstGeom>
          <a:noFill/>
        </p:spPr>
        <p:txBody>
          <a:bodyPr wrap="square" rtlCol="0">
            <a:spAutoFit/>
          </a:bodyPr>
          <a:lstStyle/>
          <a:p>
            <a:pPr algn="ctr"/>
            <a:r>
              <a:rPr lang="sv-SE" sz="3200" dirty="0">
                <a:latin typeface="Arial" charset="0"/>
                <a:ea typeface="Arial" charset="0"/>
                <a:cs typeface="Arial" charset="0"/>
              </a:rPr>
              <a:t>Tro och handling hänger samman</a:t>
            </a:r>
            <a:br>
              <a:rPr lang="sv-SE" sz="3200" dirty="0">
                <a:latin typeface="Arial" charset="0"/>
                <a:ea typeface="Arial" charset="0"/>
                <a:cs typeface="Arial" charset="0"/>
              </a:rPr>
            </a:br>
            <a:r>
              <a:rPr lang="sv-SE" sz="3200" dirty="0">
                <a:latin typeface="Arial" charset="0"/>
                <a:ea typeface="Arial" charset="0"/>
                <a:cs typeface="Arial" charset="0"/>
              </a:rPr>
              <a:t>och skall kunna leda till förändring. </a:t>
            </a:r>
          </a:p>
        </p:txBody>
      </p:sp>
      <p:sp>
        <p:nvSpPr>
          <p:cNvPr id="10" name="textruta 1">
            <a:extLst>
              <a:ext uri="{FF2B5EF4-FFF2-40B4-BE49-F238E27FC236}">
                <a16:creationId xmlns:a16="http://schemas.microsoft.com/office/drawing/2014/main" id="{09F03DF7-0683-AF43-9D71-614FD9EFC930}"/>
              </a:ext>
            </a:extLst>
          </p:cNvPr>
          <p:cNvSpPr txBox="1"/>
          <p:nvPr/>
        </p:nvSpPr>
        <p:spPr>
          <a:xfrm>
            <a:off x="4340530" y="4343400"/>
            <a:ext cx="3942303" cy="338554"/>
          </a:xfrm>
          <a:prstGeom prst="rect">
            <a:avLst/>
          </a:prstGeom>
          <a:noFill/>
        </p:spPr>
        <p:txBody>
          <a:bodyPr wrap="square" rtlCol="0">
            <a:spAutoFit/>
          </a:bodyPr>
          <a:lstStyle/>
          <a:p>
            <a:pPr algn="ctr"/>
            <a:r>
              <a:rPr lang="sv-SE" sz="1600" b="1" dirty="0">
                <a:solidFill>
                  <a:srgbClr val="FDEB00"/>
                </a:solidFill>
                <a:latin typeface="Arial"/>
                <a:cs typeface="Arial"/>
              </a:rPr>
              <a:t>Teologiska grunddokumentet</a:t>
            </a:r>
          </a:p>
        </p:txBody>
      </p:sp>
      <p:pic>
        <p:nvPicPr>
          <p:cNvPr id="6" name="Picture 5">
            <a:extLst>
              <a:ext uri="{FF2B5EF4-FFF2-40B4-BE49-F238E27FC236}">
                <a16:creationId xmlns:a16="http://schemas.microsoft.com/office/drawing/2014/main" id="{64C2DB6C-DC10-F0AD-5B63-0AA6BC9FBAEF}"/>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308416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on a beach&#10;&#10;Description automatically generated with low confidence">
            <a:extLst>
              <a:ext uri="{FF2B5EF4-FFF2-40B4-BE49-F238E27FC236}">
                <a16:creationId xmlns:a16="http://schemas.microsoft.com/office/drawing/2014/main" id="{4ABB4EB1-0E1F-16A1-E30D-340721D96370}"/>
              </a:ext>
            </a:extLst>
          </p:cNvPr>
          <p:cNvPicPr>
            <a:picLocks noChangeAspect="1"/>
          </p:cNvPicPr>
          <p:nvPr/>
        </p:nvPicPr>
        <p:blipFill rotWithShape="1">
          <a:blip r:embed="rId3" cstate="screen">
            <a:alphaModFix amt="87000"/>
            <a:extLst>
              <a:ext uri="{28A0092B-C50C-407E-A947-70E740481C1C}">
                <a14:useLocalDpi xmlns:a14="http://schemas.microsoft.com/office/drawing/2010/main"/>
              </a:ext>
            </a:extLst>
          </a:blip>
          <a:srcRect/>
          <a:stretch/>
        </p:blipFill>
        <p:spPr>
          <a:xfrm>
            <a:off x="0" y="0"/>
            <a:ext cx="12187002" cy="6858001"/>
          </a:xfrm>
          <a:prstGeom prst="rect">
            <a:avLst/>
          </a:prstGeom>
        </p:spPr>
      </p:pic>
      <p:pic>
        <p:nvPicPr>
          <p:cNvPr id="3" name="Picture 2">
            <a:extLst>
              <a:ext uri="{FF2B5EF4-FFF2-40B4-BE49-F238E27FC236}">
                <a16:creationId xmlns:a16="http://schemas.microsoft.com/office/drawing/2014/main" id="{B1C66374-9469-99F4-8178-E4ACC512921C}"/>
              </a:ext>
            </a:extLst>
          </p:cNvPr>
          <p:cNvPicPr>
            <a:picLocks noChangeAspect="1"/>
          </p:cNvPicPr>
          <p:nvPr/>
        </p:nvPicPr>
        <p:blipFill>
          <a:blip r:embed="rId4">
            <a:alphaModFix amt="60000"/>
            <a:extLst>
              <a:ext uri="{28A0092B-C50C-407E-A947-70E740481C1C}">
                <a14:useLocalDpi xmlns:a14="http://schemas.microsoft.com/office/drawing/2010/main"/>
              </a:ext>
            </a:extLst>
          </a:blip>
          <a:stretch>
            <a:fillRect/>
          </a:stretch>
        </p:blipFill>
        <p:spPr>
          <a:xfrm rot="10800000">
            <a:off x="0" y="1484243"/>
            <a:ext cx="12187002" cy="5373757"/>
          </a:xfrm>
          <a:prstGeom prst="rect">
            <a:avLst/>
          </a:prstGeom>
        </p:spPr>
      </p:pic>
      <p:sp>
        <p:nvSpPr>
          <p:cNvPr id="11" name="TextBox 10">
            <a:extLst>
              <a:ext uri="{FF2B5EF4-FFF2-40B4-BE49-F238E27FC236}">
                <a16:creationId xmlns:a16="http://schemas.microsoft.com/office/drawing/2014/main" id="{99025E18-2D68-B74E-AC9B-EB55F383A5A9}"/>
              </a:ext>
            </a:extLst>
          </p:cNvPr>
          <p:cNvSpPr txBox="1"/>
          <p:nvPr/>
        </p:nvSpPr>
        <p:spPr>
          <a:xfrm>
            <a:off x="828492" y="4172171"/>
            <a:ext cx="8177283" cy="1569660"/>
          </a:xfrm>
          <a:prstGeom prst="rect">
            <a:avLst/>
          </a:prstGeom>
          <a:noFill/>
        </p:spPr>
        <p:txBody>
          <a:bodyPr wrap="square" rtlCol="0">
            <a:spAutoFit/>
          </a:bodyPr>
          <a:lstStyle/>
          <a:p>
            <a:r>
              <a:rPr lang="sv-SE" sz="3200" dirty="0">
                <a:solidFill>
                  <a:schemeClr val="bg1"/>
                </a:solidFill>
                <a:latin typeface="Arial" charset="0"/>
                <a:ea typeface="Arial" charset="0"/>
                <a:cs typeface="Arial" charset="0"/>
              </a:rPr>
              <a:t>Svenska kyrkan är både en evangelisk luthersk kyrka och en professionell utvecklings- och humanitär aktör.</a:t>
            </a:r>
            <a:endParaRPr lang="en-US" sz="2400" dirty="0">
              <a:solidFill>
                <a:schemeClr val="bg1"/>
              </a:solidFill>
              <a:latin typeface="Arial" charset="0"/>
              <a:ea typeface="Arial" charset="0"/>
              <a:cs typeface="Arial" charset="0"/>
            </a:endParaRPr>
          </a:p>
        </p:txBody>
      </p:sp>
      <p:sp>
        <p:nvSpPr>
          <p:cNvPr id="12" name="textruta 1">
            <a:extLst>
              <a:ext uri="{FF2B5EF4-FFF2-40B4-BE49-F238E27FC236}">
                <a16:creationId xmlns:a16="http://schemas.microsoft.com/office/drawing/2014/main" id="{92F0A325-4340-6B49-8E6A-5214CF1CC7EE}"/>
              </a:ext>
            </a:extLst>
          </p:cNvPr>
          <p:cNvSpPr txBox="1"/>
          <p:nvPr/>
        </p:nvSpPr>
        <p:spPr>
          <a:xfrm>
            <a:off x="828493" y="3735482"/>
            <a:ext cx="3942303" cy="338554"/>
          </a:xfrm>
          <a:prstGeom prst="rect">
            <a:avLst/>
          </a:prstGeom>
          <a:noFill/>
        </p:spPr>
        <p:txBody>
          <a:bodyPr wrap="square" rtlCol="0">
            <a:spAutoFit/>
          </a:bodyPr>
          <a:lstStyle/>
          <a:p>
            <a:r>
              <a:rPr lang="sv-SE" sz="1600" b="1" dirty="0">
                <a:solidFill>
                  <a:srgbClr val="FDEB00"/>
                </a:solidFill>
                <a:latin typeface="Arial"/>
                <a:cs typeface="Arial"/>
              </a:rPr>
              <a:t>Strategiska planen</a:t>
            </a:r>
          </a:p>
        </p:txBody>
      </p:sp>
      <p:pic>
        <p:nvPicPr>
          <p:cNvPr id="7" name="Picture 6">
            <a:extLst>
              <a:ext uri="{FF2B5EF4-FFF2-40B4-BE49-F238E27FC236}">
                <a16:creationId xmlns:a16="http://schemas.microsoft.com/office/drawing/2014/main" id="{FB2C5B0C-7765-DE6C-EB1A-361D4D846308}"/>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960120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12E553A-63B6-9016-5A3F-091FFE3108FC}"/>
              </a:ext>
            </a:extLst>
          </p:cNvPr>
          <p:cNvSpPr/>
          <p:nvPr/>
        </p:nvSpPr>
        <p:spPr>
          <a:xfrm>
            <a:off x="644056" y="1904498"/>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a:extLst>
              <a:ext uri="{FF2B5EF4-FFF2-40B4-BE49-F238E27FC236}">
                <a16:creationId xmlns:a16="http://schemas.microsoft.com/office/drawing/2014/main" id="{ACCA0EB9-AC97-A6F4-F459-BB03A89462A5}"/>
              </a:ext>
            </a:extLst>
          </p:cNvPr>
          <p:cNvSpPr/>
          <p:nvPr/>
        </p:nvSpPr>
        <p:spPr>
          <a:xfrm>
            <a:off x="3320021" y="1581769"/>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Oval 10">
            <a:extLst>
              <a:ext uri="{FF2B5EF4-FFF2-40B4-BE49-F238E27FC236}">
                <a16:creationId xmlns:a16="http://schemas.microsoft.com/office/drawing/2014/main" id="{429E0C63-35FD-94D0-D208-A5DAC690A418}"/>
              </a:ext>
            </a:extLst>
          </p:cNvPr>
          <p:cNvSpPr/>
          <p:nvPr/>
        </p:nvSpPr>
        <p:spPr>
          <a:xfrm>
            <a:off x="6022880" y="1998628"/>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B046F26A-6893-0959-2ED4-D1740B08AF3C}"/>
              </a:ext>
            </a:extLst>
          </p:cNvPr>
          <p:cNvSpPr/>
          <p:nvPr/>
        </p:nvSpPr>
        <p:spPr>
          <a:xfrm>
            <a:off x="8685398" y="1675899"/>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1DA7E721-E0F7-CF33-341E-8CB2BF32BBBE}"/>
              </a:ext>
            </a:extLst>
          </p:cNvPr>
          <p:cNvSpPr txBox="1"/>
          <p:nvPr/>
        </p:nvSpPr>
        <p:spPr>
          <a:xfrm>
            <a:off x="4158874" y="2888491"/>
            <a:ext cx="1588897" cy="584775"/>
          </a:xfrm>
          <a:prstGeom prst="rect">
            <a:avLst/>
          </a:prstGeom>
          <a:noFill/>
        </p:spPr>
        <p:txBody>
          <a:bodyPr wrap="none" rtlCol="0">
            <a:spAutoFit/>
          </a:bodyPr>
          <a:lstStyle/>
          <a:p>
            <a:pPr algn="ctr"/>
            <a:r>
              <a:rPr lang="sv-SE" sz="1600" b="1" dirty="0">
                <a:latin typeface="Arial" charset="0"/>
                <a:ea typeface="Arial" charset="0"/>
                <a:cs typeface="Arial" charset="0"/>
              </a:rPr>
              <a:t>Internationella</a:t>
            </a:r>
          </a:p>
          <a:p>
            <a:pPr algn="ctr"/>
            <a:r>
              <a:rPr lang="sv-SE" sz="1600" b="1" dirty="0">
                <a:latin typeface="Arial" charset="0"/>
                <a:ea typeface="Arial" charset="0"/>
                <a:cs typeface="Arial" charset="0"/>
              </a:rPr>
              <a:t>avdelningen</a:t>
            </a:r>
            <a:endParaRPr lang="en-US" sz="1600" b="1" dirty="0">
              <a:latin typeface="Arial" charset="0"/>
              <a:ea typeface="Arial" charset="0"/>
              <a:cs typeface="Arial" charset="0"/>
            </a:endParaRPr>
          </a:p>
        </p:txBody>
      </p:sp>
      <p:sp>
        <p:nvSpPr>
          <p:cNvPr id="7" name="TextBox 6">
            <a:extLst>
              <a:ext uri="{FF2B5EF4-FFF2-40B4-BE49-F238E27FC236}">
                <a16:creationId xmlns:a16="http://schemas.microsoft.com/office/drawing/2014/main" id="{4ACB1E93-85AB-2EAA-80E8-C934EF84B44D}"/>
              </a:ext>
            </a:extLst>
          </p:cNvPr>
          <p:cNvSpPr txBox="1"/>
          <p:nvPr/>
        </p:nvSpPr>
        <p:spPr>
          <a:xfrm>
            <a:off x="6929451" y="3187920"/>
            <a:ext cx="1620958" cy="584775"/>
          </a:xfrm>
          <a:prstGeom prst="rect">
            <a:avLst/>
          </a:prstGeom>
          <a:noFill/>
        </p:spPr>
        <p:txBody>
          <a:bodyPr wrap="none" rtlCol="0">
            <a:spAutoFit/>
          </a:bodyPr>
          <a:lstStyle/>
          <a:p>
            <a:pPr algn="ctr"/>
            <a:r>
              <a:rPr lang="sv-SE" sz="1600" b="1" dirty="0">
                <a:latin typeface="Arial" charset="0"/>
                <a:ea typeface="Arial" charset="0"/>
                <a:cs typeface="Arial" charset="0"/>
              </a:rPr>
              <a:t>Landprogram /</a:t>
            </a:r>
          </a:p>
          <a:p>
            <a:pPr algn="ctr"/>
            <a:r>
              <a:rPr lang="sv-SE" sz="1600" b="1" dirty="0">
                <a:latin typeface="Arial" charset="0"/>
                <a:ea typeface="Arial" charset="0"/>
                <a:cs typeface="Arial" charset="0"/>
              </a:rPr>
              <a:t>Partner</a:t>
            </a:r>
            <a:endParaRPr lang="en-US" sz="1600" b="1" dirty="0">
              <a:latin typeface="Arial" charset="0"/>
              <a:ea typeface="Arial" charset="0"/>
              <a:cs typeface="Arial" charset="0"/>
            </a:endParaRPr>
          </a:p>
        </p:txBody>
      </p:sp>
      <p:sp>
        <p:nvSpPr>
          <p:cNvPr id="8" name="TextBox 7">
            <a:extLst>
              <a:ext uri="{FF2B5EF4-FFF2-40B4-BE49-F238E27FC236}">
                <a16:creationId xmlns:a16="http://schemas.microsoft.com/office/drawing/2014/main" id="{64F2ED7C-9EF4-02E3-E2CC-01AD0CC461EF}"/>
              </a:ext>
            </a:extLst>
          </p:cNvPr>
          <p:cNvSpPr txBox="1"/>
          <p:nvPr/>
        </p:nvSpPr>
        <p:spPr>
          <a:xfrm>
            <a:off x="9520351" y="3018643"/>
            <a:ext cx="1814920" cy="338554"/>
          </a:xfrm>
          <a:prstGeom prst="rect">
            <a:avLst/>
          </a:prstGeom>
          <a:noFill/>
        </p:spPr>
        <p:txBody>
          <a:bodyPr wrap="none" rtlCol="0">
            <a:spAutoFit/>
          </a:bodyPr>
          <a:lstStyle/>
          <a:p>
            <a:pPr algn="ctr"/>
            <a:r>
              <a:rPr lang="sv-SE" sz="1600" b="1" dirty="0">
                <a:latin typeface="Arial" charset="0"/>
                <a:ea typeface="Arial" charset="0"/>
                <a:cs typeface="Arial" charset="0"/>
              </a:rPr>
              <a:t>Rättighetsbärare</a:t>
            </a:r>
            <a:endParaRPr lang="en-US" sz="1600" b="1" dirty="0">
              <a:latin typeface="Arial" charset="0"/>
              <a:ea typeface="Arial" charset="0"/>
              <a:cs typeface="Arial" charset="0"/>
            </a:endParaRPr>
          </a:p>
        </p:txBody>
      </p:sp>
      <p:sp>
        <p:nvSpPr>
          <p:cNvPr id="9" name="TextBox 8">
            <a:extLst>
              <a:ext uri="{FF2B5EF4-FFF2-40B4-BE49-F238E27FC236}">
                <a16:creationId xmlns:a16="http://schemas.microsoft.com/office/drawing/2014/main" id="{2FFB31AE-1CBC-25DF-637A-5C0ADC6CC98F}"/>
              </a:ext>
            </a:extLst>
          </p:cNvPr>
          <p:cNvSpPr txBox="1"/>
          <p:nvPr/>
        </p:nvSpPr>
        <p:spPr>
          <a:xfrm>
            <a:off x="1539954" y="2979698"/>
            <a:ext cx="1356462" cy="1077218"/>
          </a:xfrm>
          <a:prstGeom prst="rect">
            <a:avLst/>
          </a:prstGeom>
          <a:noFill/>
        </p:spPr>
        <p:txBody>
          <a:bodyPr wrap="none" rtlCol="0">
            <a:spAutoFit/>
          </a:bodyPr>
          <a:lstStyle/>
          <a:p>
            <a:pPr algn="ctr"/>
            <a:r>
              <a:rPr lang="sv-SE" sz="1600" b="1" dirty="0">
                <a:latin typeface="Arial" charset="0"/>
                <a:ea typeface="Arial" charset="0"/>
                <a:cs typeface="Arial" charset="0"/>
              </a:rPr>
              <a:t>Rörelsen</a:t>
            </a:r>
            <a:endParaRPr lang="en-US" sz="1600" b="1" dirty="0">
              <a:latin typeface="Arial" charset="0"/>
              <a:ea typeface="Arial" charset="0"/>
              <a:cs typeface="Arial" charset="0"/>
            </a:endParaRPr>
          </a:p>
          <a:p>
            <a:pPr algn="ctr"/>
            <a:endParaRPr lang="sv-SE" sz="1600" b="1" dirty="0">
              <a:latin typeface="Arial" charset="0"/>
              <a:ea typeface="Arial" charset="0"/>
              <a:cs typeface="Arial" charset="0"/>
            </a:endParaRPr>
          </a:p>
          <a:p>
            <a:pPr algn="ctr"/>
            <a:r>
              <a:rPr lang="sv-SE" sz="1600" b="1" dirty="0">
                <a:latin typeface="Arial" charset="0"/>
                <a:ea typeface="Arial" charset="0"/>
                <a:cs typeface="Arial" charset="0"/>
              </a:rPr>
              <a:t>Givare /</a:t>
            </a:r>
          </a:p>
          <a:p>
            <a:pPr algn="ctr"/>
            <a:r>
              <a:rPr lang="sv-SE" sz="1600" b="1" dirty="0">
                <a:latin typeface="Arial" charset="0"/>
                <a:ea typeface="Arial" charset="0"/>
                <a:cs typeface="Arial" charset="0"/>
              </a:rPr>
              <a:t>Engagerade</a:t>
            </a:r>
          </a:p>
        </p:txBody>
      </p:sp>
      <p:sp>
        <p:nvSpPr>
          <p:cNvPr id="18" name="textruta 1">
            <a:extLst>
              <a:ext uri="{FF2B5EF4-FFF2-40B4-BE49-F238E27FC236}">
                <a16:creationId xmlns:a16="http://schemas.microsoft.com/office/drawing/2014/main" id="{B8FF1FB4-647B-A755-B9AE-CA523D093E30}"/>
              </a:ext>
            </a:extLst>
          </p:cNvPr>
          <p:cNvSpPr txBox="1"/>
          <p:nvPr/>
        </p:nvSpPr>
        <p:spPr>
          <a:xfrm>
            <a:off x="368511" y="294691"/>
            <a:ext cx="8181898" cy="584775"/>
          </a:xfrm>
          <a:prstGeom prst="rect">
            <a:avLst/>
          </a:prstGeom>
          <a:noFill/>
        </p:spPr>
        <p:txBody>
          <a:bodyPr wrap="square" rtlCol="0">
            <a:spAutoFit/>
          </a:bodyPr>
          <a:lstStyle/>
          <a:p>
            <a:r>
              <a:rPr lang="sv-SE" sz="3200" b="1" dirty="0" err="1">
                <a:latin typeface="Arial" panose="020B0604020202020204" pitchFamily="34" charset="0"/>
                <a:ea typeface="Arial" charset="0"/>
                <a:cs typeface="Arial" panose="020B0604020202020204" pitchFamily="34" charset="0"/>
              </a:rPr>
              <a:t>Act</a:t>
            </a:r>
            <a:r>
              <a:rPr lang="sv-SE" sz="3200" b="1" dirty="0">
                <a:latin typeface="Arial" panose="020B0604020202020204" pitchFamily="34" charset="0"/>
                <a:ea typeface="Arial" charset="0"/>
                <a:cs typeface="Arial" panose="020B0604020202020204" pitchFamily="34" charset="0"/>
              </a:rPr>
              <a:t> Svenska kyrkan / Metod</a:t>
            </a:r>
            <a:r>
              <a:rPr lang="sv-SE" sz="3200" b="1" dirty="0">
                <a:latin typeface="PilcrowSoft-Medium" panose="02060306030000020004" pitchFamily="18" charset="77"/>
                <a:ea typeface="Arial" charset="0"/>
                <a:cs typeface="Arial" charset="0"/>
              </a:rPr>
              <a:t> </a:t>
            </a:r>
          </a:p>
        </p:txBody>
      </p:sp>
    </p:spTree>
    <p:extLst>
      <p:ext uri="{BB962C8B-B14F-4D97-AF65-F5344CB8AC3E}">
        <p14:creationId xmlns:p14="http://schemas.microsoft.com/office/powerpoint/2010/main" val="3344969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12E553A-63B6-9016-5A3F-091FFE3108FC}"/>
              </a:ext>
            </a:extLst>
          </p:cNvPr>
          <p:cNvSpPr/>
          <p:nvPr/>
        </p:nvSpPr>
        <p:spPr>
          <a:xfrm>
            <a:off x="644056" y="1904498"/>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a:extLst>
              <a:ext uri="{FF2B5EF4-FFF2-40B4-BE49-F238E27FC236}">
                <a16:creationId xmlns:a16="http://schemas.microsoft.com/office/drawing/2014/main" id="{ACCA0EB9-AC97-A6F4-F459-BB03A89462A5}"/>
              </a:ext>
            </a:extLst>
          </p:cNvPr>
          <p:cNvSpPr/>
          <p:nvPr/>
        </p:nvSpPr>
        <p:spPr>
          <a:xfrm>
            <a:off x="3320021" y="1581769"/>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Oval 10">
            <a:extLst>
              <a:ext uri="{FF2B5EF4-FFF2-40B4-BE49-F238E27FC236}">
                <a16:creationId xmlns:a16="http://schemas.microsoft.com/office/drawing/2014/main" id="{429E0C63-35FD-94D0-D208-A5DAC690A418}"/>
              </a:ext>
            </a:extLst>
          </p:cNvPr>
          <p:cNvSpPr/>
          <p:nvPr/>
        </p:nvSpPr>
        <p:spPr>
          <a:xfrm>
            <a:off x="6022880" y="1998628"/>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B046F26A-6893-0959-2ED4-D1740B08AF3C}"/>
              </a:ext>
            </a:extLst>
          </p:cNvPr>
          <p:cNvSpPr/>
          <p:nvPr/>
        </p:nvSpPr>
        <p:spPr>
          <a:xfrm>
            <a:off x="8685398" y="1675899"/>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1DA7E721-E0F7-CF33-341E-8CB2BF32BBBE}"/>
              </a:ext>
            </a:extLst>
          </p:cNvPr>
          <p:cNvSpPr txBox="1"/>
          <p:nvPr/>
        </p:nvSpPr>
        <p:spPr>
          <a:xfrm>
            <a:off x="4158874" y="2888491"/>
            <a:ext cx="1588897" cy="584775"/>
          </a:xfrm>
          <a:prstGeom prst="rect">
            <a:avLst/>
          </a:prstGeom>
          <a:noFill/>
        </p:spPr>
        <p:txBody>
          <a:bodyPr wrap="none" rtlCol="0">
            <a:spAutoFit/>
          </a:bodyPr>
          <a:lstStyle/>
          <a:p>
            <a:pPr algn="ctr"/>
            <a:r>
              <a:rPr lang="sv-SE" sz="1600" b="1" dirty="0">
                <a:latin typeface="Arial" charset="0"/>
                <a:ea typeface="Arial" charset="0"/>
                <a:cs typeface="Arial" charset="0"/>
              </a:rPr>
              <a:t>Internationella</a:t>
            </a:r>
          </a:p>
          <a:p>
            <a:pPr algn="ctr"/>
            <a:r>
              <a:rPr lang="sv-SE" sz="1600" b="1" dirty="0">
                <a:latin typeface="Arial" charset="0"/>
                <a:ea typeface="Arial" charset="0"/>
                <a:cs typeface="Arial" charset="0"/>
              </a:rPr>
              <a:t>avdelningen</a:t>
            </a:r>
            <a:endParaRPr lang="en-US" sz="1600" b="1" dirty="0">
              <a:latin typeface="Arial" charset="0"/>
              <a:ea typeface="Arial" charset="0"/>
              <a:cs typeface="Arial" charset="0"/>
            </a:endParaRPr>
          </a:p>
        </p:txBody>
      </p:sp>
      <p:sp>
        <p:nvSpPr>
          <p:cNvPr id="7" name="TextBox 6">
            <a:extLst>
              <a:ext uri="{FF2B5EF4-FFF2-40B4-BE49-F238E27FC236}">
                <a16:creationId xmlns:a16="http://schemas.microsoft.com/office/drawing/2014/main" id="{4ACB1E93-85AB-2EAA-80E8-C934EF84B44D}"/>
              </a:ext>
            </a:extLst>
          </p:cNvPr>
          <p:cNvSpPr txBox="1"/>
          <p:nvPr/>
        </p:nvSpPr>
        <p:spPr>
          <a:xfrm>
            <a:off x="6929451" y="3187920"/>
            <a:ext cx="1620958" cy="584775"/>
          </a:xfrm>
          <a:prstGeom prst="rect">
            <a:avLst/>
          </a:prstGeom>
          <a:noFill/>
        </p:spPr>
        <p:txBody>
          <a:bodyPr wrap="none" rtlCol="0">
            <a:spAutoFit/>
          </a:bodyPr>
          <a:lstStyle/>
          <a:p>
            <a:pPr algn="ctr"/>
            <a:r>
              <a:rPr lang="sv-SE" sz="1600" b="1" dirty="0">
                <a:latin typeface="Arial" charset="0"/>
                <a:ea typeface="Arial" charset="0"/>
                <a:cs typeface="Arial" charset="0"/>
              </a:rPr>
              <a:t>Landprogram /</a:t>
            </a:r>
          </a:p>
          <a:p>
            <a:pPr algn="ctr"/>
            <a:r>
              <a:rPr lang="sv-SE" sz="1600" b="1" dirty="0">
                <a:latin typeface="Arial" charset="0"/>
                <a:ea typeface="Arial" charset="0"/>
                <a:cs typeface="Arial" charset="0"/>
              </a:rPr>
              <a:t>Partner</a:t>
            </a:r>
            <a:endParaRPr lang="en-US" sz="1600" b="1" dirty="0">
              <a:latin typeface="Arial" charset="0"/>
              <a:ea typeface="Arial" charset="0"/>
              <a:cs typeface="Arial" charset="0"/>
            </a:endParaRPr>
          </a:p>
        </p:txBody>
      </p:sp>
      <p:sp>
        <p:nvSpPr>
          <p:cNvPr id="8" name="TextBox 7">
            <a:extLst>
              <a:ext uri="{FF2B5EF4-FFF2-40B4-BE49-F238E27FC236}">
                <a16:creationId xmlns:a16="http://schemas.microsoft.com/office/drawing/2014/main" id="{64F2ED7C-9EF4-02E3-E2CC-01AD0CC461EF}"/>
              </a:ext>
            </a:extLst>
          </p:cNvPr>
          <p:cNvSpPr txBox="1"/>
          <p:nvPr/>
        </p:nvSpPr>
        <p:spPr>
          <a:xfrm>
            <a:off x="9520351" y="3018643"/>
            <a:ext cx="1814920" cy="338554"/>
          </a:xfrm>
          <a:prstGeom prst="rect">
            <a:avLst/>
          </a:prstGeom>
          <a:noFill/>
        </p:spPr>
        <p:txBody>
          <a:bodyPr wrap="none" rtlCol="0">
            <a:spAutoFit/>
          </a:bodyPr>
          <a:lstStyle/>
          <a:p>
            <a:pPr algn="ctr"/>
            <a:r>
              <a:rPr lang="sv-SE" sz="1600" b="1" dirty="0">
                <a:latin typeface="Arial" charset="0"/>
                <a:ea typeface="Arial" charset="0"/>
                <a:cs typeface="Arial" charset="0"/>
              </a:rPr>
              <a:t>Rättighetsbärare</a:t>
            </a:r>
            <a:endParaRPr lang="en-US" sz="1600" b="1" dirty="0">
              <a:latin typeface="Arial" charset="0"/>
              <a:ea typeface="Arial" charset="0"/>
              <a:cs typeface="Arial" charset="0"/>
            </a:endParaRPr>
          </a:p>
        </p:txBody>
      </p:sp>
      <p:sp>
        <p:nvSpPr>
          <p:cNvPr id="9" name="TextBox 8">
            <a:extLst>
              <a:ext uri="{FF2B5EF4-FFF2-40B4-BE49-F238E27FC236}">
                <a16:creationId xmlns:a16="http://schemas.microsoft.com/office/drawing/2014/main" id="{2FFB31AE-1CBC-25DF-637A-5C0ADC6CC98F}"/>
              </a:ext>
            </a:extLst>
          </p:cNvPr>
          <p:cNvSpPr txBox="1"/>
          <p:nvPr/>
        </p:nvSpPr>
        <p:spPr>
          <a:xfrm>
            <a:off x="1539954" y="2979698"/>
            <a:ext cx="1356462" cy="1077218"/>
          </a:xfrm>
          <a:prstGeom prst="rect">
            <a:avLst/>
          </a:prstGeom>
          <a:noFill/>
        </p:spPr>
        <p:txBody>
          <a:bodyPr wrap="none" rtlCol="0">
            <a:spAutoFit/>
          </a:bodyPr>
          <a:lstStyle/>
          <a:p>
            <a:pPr algn="ctr"/>
            <a:r>
              <a:rPr lang="sv-SE" sz="1600" b="1" dirty="0">
                <a:latin typeface="Arial" charset="0"/>
                <a:ea typeface="Arial" charset="0"/>
                <a:cs typeface="Arial" charset="0"/>
              </a:rPr>
              <a:t>Rörelsen</a:t>
            </a:r>
            <a:endParaRPr lang="en-US" sz="1600" b="1" dirty="0">
              <a:latin typeface="Arial" charset="0"/>
              <a:ea typeface="Arial" charset="0"/>
              <a:cs typeface="Arial" charset="0"/>
            </a:endParaRPr>
          </a:p>
          <a:p>
            <a:pPr algn="ctr"/>
            <a:endParaRPr lang="sv-SE" sz="1600" b="1" dirty="0">
              <a:latin typeface="Arial" charset="0"/>
              <a:ea typeface="Arial" charset="0"/>
              <a:cs typeface="Arial" charset="0"/>
            </a:endParaRPr>
          </a:p>
          <a:p>
            <a:pPr algn="ctr"/>
            <a:r>
              <a:rPr lang="sv-SE" sz="1600" b="1" dirty="0">
                <a:latin typeface="Arial" charset="0"/>
                <a:ea typeface="Arial" charset="0"/>
                <a:cs typeface="Arial" charset="0"/>
              </a:rPr>
              <a:t>Givare /</a:t>
            </a:r>
          </a:p>
          <a:p>
            <a:pPr algn="ctr"/>
            <a:r>
              <a:rPr lang="sv-SE" sz="1600" b="1" dirty="0">
                <a:latin typeface="Arial" charset="0"/>
                <a:ea typeface="Arial" charset="0"/>
                <a:cs typeface="Arial" charset="0"/>
              </a:rPr>
              <a:t>Engagerade</a:t>
            </a:r>
          </a:p>
        </p:txBody>
      </p:sp>
      <p:sp>
        <p:nvSpPr>
          <p:cNvPr id="18" name="textruta 1">
            <a:extLst>
              <a:ext uri="{FF2B5EF4-FFF2-40B4-BE49-F238E27FC236}">
                <a16:creationId xmlns:a16="http://schemas.microsoft.com/office/drawing/2014/main" id="{B8FF1FB4-647B-A755-B9AE-CA523D093E30}"/>
              </a:ext>
            </a:extLst>
          </p:cNvPr>
          <p:cNvSpPr txBox="1"/>
          <p:nvPr/>
        </p:nvSpPr>
        <p:spPr>
          <a:xfrm>
            <a:off x="368511" y="294691"/>
            <a:ext cx="8181898" cy="584775"/>
          </a:xfrm>
          <a:prstGeom prst="rect">
            <a:avLst/>
          </a:prstGeom>
          <a:noFill/>
        </p:spPr>
        <p:txBody>
          <a:bodyPr wrap="square" rtlCol="0">
            <a:spAutoFit/>
          </a:bodyPr>
          <a:lstStyle/>
          <a:p>
            <a:r>
              <a:rPr lang="sv-SE" sz="3200" b="1" dirty="0" err="1">
                <a:latin typeface="Arial" panose="020B0604020202020204" pitchFamily="34" charset="0"/>
                <a:ea typeface="Arial" charset="0"/>
                <a:cs typeface="Arial" panose="020B0604020202020204" pitchFamily="34" charset="0"/>
              </a:rPr>
              <a:t>Act</a:t>
            </a:r>
            <a:r>
              <a:rPr lang="sv-SE" sz="3200" b="1" dirty="0">
                <a:latin typeface="Arial" panose="020B0604020202020204" pitchFamily="34" charset="0"/>
                <a:ea typeface="Arial" charset="0"/>
                <a:cs typeface="Arial" panose="020B0604020202020204" pitchFamily="34" charset="0"/>
              </a:rPr>
              <a:t> Svenska kyrkan / Metod</a:t>
            </a:r>
            <a:r>
              <a:rPr lang="sv-SE" sz="3200" b="1" dirty="0">
                <a:latin typeface="PilcrowSoft-Medium" panose="02060306030000020004" pitchFamily="18" charset="77"/>
                <a:ea typeface="Arial" charset="0"/>
                <a:cs typeface="Arial" charset="0"/>
              </a:rPr>
              <a:t> </a:t>
            </a:r>
          </a:p>
        </p:txBody>
      </p:sp>
      <p:grpSp>
        <p:nvGrpSpPr>
          <p:cNvPr id="2" name="Group 1">
            <a:extLst>
              <a:ext uri="{FF2B5EF4-FFF2-40B4-BE49-F238E27FC236}">
                <a16:creationId xmlns:a16="http://schemas.microsoft.com/office/drawing/2014/main" id="{54243FEE-CBF4-73F8-8117-3E82E6829D62}"/>
              </a:ext>
            </a:extLst>
          </p:cNvPr>
          <p:cNvGrpSpPr/>
          <p:nvPr/>
        </p:nvGrpSpPr>
        <p:grpSpPr>
          <a:xfrm>
            <a:off x="3145284" y="1255449"/>
            <a:ext cx="6572582" cy="4205030"/>
            <a:chOff x="1853916" y="1309791"/>
            <a:chExt cx="6572582" cy="4205030"/>
          </a:xfrm>
        </p:grpSpPr>
        <p:pic>
          <p:nvPicPr>
            <p:cNvPr id="3" name="Picture 2" descr="Shape&#10;&#10;Description automatically generated">
              <a:extLst>
                <a:ext uri="{FF2B5EF4-FFF2-40B4-BE49-F238E27FC236}">
                  <a16:creationId xmlns:a16="http://schemas.microsoft.com/office/drawing/2014/main" id="{FE76AA71-4206-6AC9-F035-5D69D03156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12767">
              <a:off x="1853916" y="4809370"/>
              <a:ext cx="1196854" cy="648542"/>
            </a:xfrm>
            <a:prstGeom prst="rect">
              <a:avLst/>
            </a:prstGeom>
          </p:spPr>
        </p:pic>
        <p:pic>
          <p:nvPicPr>
            <p:cNvPr id="4" name="Picture 3" descr="Shape&#10;&#10;Description automatically generated">
              <a:extLst>
                <a:ext uri="{FF2B5EF4-FFF2-40B4-BE49-F238E27FC236}">
                  <a16:creationId xmlns:a16="http://schemas.microsoft.com/office/drawing/2014/main" id="{FCCA4364-017E-0812-C2BD-8C997FA03C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9644" y="4866279"/>
              <a:ext cx="1196854" cy="648542"/>
            </a:xfrm>
            <a:prstGeom prst="rect">
              <a:avLst/>
            </a:prstGeom>
          </p:spPr>
        </p:pic>
        <p:pic>
          <p:nvPicPr>
            <p:cNvPr id="13" name="Picture 12" descr="Shape&#10;&#10;Description automatically generated">
              <a:extLst>
                <a:ext uri="{FF2B5EF4-FFF2-40B4-BE49-F238E27FC236}">
                  <a16:creationId xmlns:a16="http://schemas.microsoft.com/office/drawing/2014/main" id="{10BD0EA5-09FB-3CCA-5D57-2FEB909CD2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036681">
              <a:off x="4499213" y="1115444"/>
              <a:ext cx="860867" cy="1249561"/>
            </a:xfrm>
            <a:prstGeom prst="rect">
              <a:avLst/>
            </a:prstGeom>
          </p:spPr>
        </p:pic>
      </p:grpSp>
    </p:spTree>
    <p:extLst>
      <p:ext uri="{BB962C8B-B14F-4D97-AF65-F5344CB8AC3E}">
        <p14:creationId xmlns:p14="http://schemas.microsoft.com/office/powerpoint/2010/main" val="4085665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4044D1EF-D3E8-D466-5B45-5AA3BA585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5024" y="5623048"/>
            <a:ext cx="5492227" cy="677162"/>
          </a:xfrm>
          <a:prstGeom prst="rect">
            <a:avLst/>
          </a:prstGeom>
        </p:spPr>
      </p:pic>
      <p:grpSp>
        <p:nvGrpSpPr>
          <p:cNvPr id="6" name="Group 5"/>
          <p:cNvGrpSpPr/>
          <p:nvPr/>
        </p:nvGrpSpPr>
        <p:grpSpPr>
          <a:xfrm>
            <a:off x="6406479" y="2020068"/>
            <a:ext cx="3999758" cy="2481963"/>
            <a:chOff x="3533312" y="1162816"/>
            <a:chExt cx="3999758" cy="2481963"/>
          </a:xfrm>
        </p:grpSpPr>
        <p:sp>
          <p:nvSpPr>
            <p:cNvPr id="3" name="TextBox 2"/>
            <p:cNvSpPr txBox="1"/>
            <p:nvPr/>
          </p:nvSpPr>
          <p:spPr>
            <a:xfrm>
              <a:off x="3533312" y="1162816"/>
              <a:ext cx="2951246" cy="830997"/>
            </a:xfrm>
            <a:prstGeom prst="rect">
              <a:avLst/>
            </a:prstGeom>
            <a:noFill/>
          </p:spPr>
          <p:txBody>
            <a:bodyPr wrap="square" rtlCol="0">
              <a:spAutoFit/>
            </a:bodyPr>
            <a:lstStyle/>
            <a:p>
              <a:r>
                <a:rPr lang="en-US" sz="2400" dirty="0" err="1">
                  <a:latin typeface="Arial"/>
                  <a:cs typeface="Arial"/>
                </a:rPr>
                <a:t>Svenska</a:t>
              </a:r>
              <a:r>
                <a:rPr lang="en-US" sz="2400" dirty="0">
                  <a:latin typeface="Arial"/>
                  <a:cs typeface="Arial"/>
                </a:rPr>
                <a:t> </a:t>
              </a:r>
              <a:r>
                <a:rPr lang="en-US" sz="2400" dirty="0" err="1">
                  <a:latin typeface="Arial"/>
                  <a:cs typeface="Arial"/>
                </a:rPr>
                <a:t>kyrkans</a:t>
              </a:r>
              <a:endParaRPr lang="en-US" sz="2400" dirty="0">
                <a:latin typeface="Arial"/>
                <a:cs typeface="Arial"/>
              </a:endParaRPr>
            </a:p>
            <a:p>
              <a:r>
                <a:rPr lang="en-US" sz="2400" dirty="0">
                  <a:latin typeface="Arial"/>
                  <a:cs typeface="Arial"/>
                </a:rPr>
                <a:t>mission</a:t>
              </a:r>
            </a:p>
          </p:txBody>
        </p:sp>
        <p:sp>
          <p:nvSpPr>
            <p:cNvPr id="22" name="TextBox 21"/>
            <p:cNvSpPr txBox="1"/>
            <p:nvPr/>
          </p:nvSpPr>
          <p:spPr>
            <a:xfrm>
              <a:off x="3533312" y="1997356"/>
              <a:ext cx="697627" cy="369332"/>
            </a:xfrm>
            <a:prstGeom prst="rect">
              <a:avLst/>
            </a:prstGeom>
            <a:noFill/>
          </p:spPr>
          <p:txBody>
            <a:bodyPr wrap="none" rtlCol="0">
              <a:spAutoFit/>
            </a:bodyPr>
            <a:lstStyle/>
            <a:p>
              <a:r>
                <a:rPr lang="en-US" dirty="0">
                  <a:latin typeface="Arial"/>
                  <a:cs typeface="Arial"/>
                </a:rPr>
                <a:t>1874</a:t>
              </a:r>
            </a:p>
          </p:txBody>
        </p:sp>
        <p:sp>
          <p:nvSpPr>
            <p:cNvPr id="9" name="TextBox 8"/>
            <p:cNvSpPr txBox="1"/>
            <p:nvPr/>
          </p:nvSpPr>
          <p:spPr>
            <a:xfrm>
              <a:off x="3563888" y="2776849"/>
              <a:ext cx="3969182" cy="867930"/>
            </a:xfrm>
            <a:prstGeom prst="rect">
              <a:avLst/>
            </a:prstGeom>
            <a:noFill/>
          </p:spPr>
          <p:txBody>
            <a:bodyPr wrap="square" rtlCol="0">
              <a:spAutoFit/>
            </a:bodyPr>
            <a:lstStyle/>
            <a:p>
              <a:pPr>
                <a:lnSpc>
                  <a:spcPct val="140000"/>
                </a:lnSpc>
              </a:pPr>
              <a:r>
                <a:rPr lang="sv-SE" sz="1200" dirty="0">
                  <a:latin typeface="Arial"/>
                  <a:cs typeface="Arial"/>
                </a:rPr>
                <a:t>SKM bildades som en kyrkomission med uppdrag att åt hela Svenska kyrkans vägnar bidra till att självständiga kyrkor skulle kunna bildas i fler delar av världen.</a:t>
              </a:r>
            </a:p>
          </p:txBody>
        </p:sp>
      </p:grpSp>
      <p:sp>
        <p:nvSpPr>
          <p:cNvPr id="11" name="Rectangle 10"/>
          <p:cNvSpPr/>
          <p:nvPr/>
        </p:nvSpPr>
        <p:spPr>
          <a:xfrm>
            <a:off x="0" y="3379524"/>
            <a:ext cx="12191997" cy="49475"/>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nvGrpSpPr>
          <p:cNvPr id="2" name="Group 1">
            <a:extLst>
              <a:ext uri="{FF2B5EF4-FFF2-40B4-BE49-F238E27FC236}">
                <a16:creationId xmlns:a16="http://schemas.microsoft.com/office/drawing/2014/main" id="{A555F24C-74F1-EFBF-4EC1-AD9FB0BB42B1}"/>
              </a:ext>
            </a:extLst>
          </p:cNvPr>
          <p:cNvGrpSpPr/>
          <p:nvPr/>
        </p:nvGrpSpPr>
        <p:grpSpPr>
          <a:xfrm>
            <a:off x="2048991" y="1349984"/>
            <a:ext cx="4801330" cy="4158030"/>
            <a:chOff x="2051894" y="1378130"/>
            <a:chExt cx="4801330" cy="415803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51894" y="1378130"/>
              <a:ext cx="3952374" cy="4158030"/>
            </a:xfrm>
            <a:prstGeom prst="rect">
              <a:avLst/>
            </a:prstGeom>
          </p:spPr>
        </p:pic>
        <p:sp>
          <p:nvSpPr>
            <p:cNvPr id="12" name="Oval 11"/>
            <p:cNvSpPr/>
            <p:nvPr/>
          </p:nvSpPr>
          <p:spPr>
            <a:xfrm>
              <a:off x="6645748" y="3323633"/>
              <a:ext cx="207476" cy="207476"/>
            </a:xfrm>
            <a:prstGeom prst="ellipse">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spTree>
    <p:extLst>
      <p:ext uri="{BB962C8B-B14F-4D97-AF65-F5344CB8AC3E}">
        <p14:creationId xmlns:p14="http://schemas.microsoft.com/office/powerpoint/2010/main" val="11553881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12E553A-63B6-9016-5A3F-091FFE3108FC}"/>
              </a:ext>
            </a:extLst>
          </p:cNvPr>
          <p:cNvSpPr/>
          <p:nvPr/>
        </p:nvSpPr>
        <p:spPr>
          <a:xfrm>
            <a:off x="644056" y="1904498"/>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a:extLst>
              <a:ext uri="{FF2B5EF4-FFF2-40B4-BE49-F238E27FC236}">
                <a16:creationId xmlns:a16="http://schemas.microsoft.com/office/drawing/2014/main" id="{ACCA0EB9-AC97-A6F4-F459-BB03A89462A5}"/>
              </a:ext>
            </a:extLst>
          </p:cNvPr>
          <p:cNvSpPr/>
          <p:nvPr/>
        </p:nvSpPr>
        <p:spPr>
          <a:xfrm>
            <a:off x="3320021" y="1581769"/>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Oval 10">
            <a:extLst>
              <a:ext uri="{FF2B5EF4-FFF2-40B4-BE49-F238E27FC236}">
                <a16:creationId xmlns:a16="http://schemas.microsoft.com/office/drawing/2014/main" id="{429E0C63-35FD-94D0-D208-A5DAC690A418}"/>
              </a:ext>
            </a:extLst>
          </p:cNvPr>
          <p:cNvSpPr/>
          <p:nvPr/>
        </p:nvSpPr>
        <p:spPr>
          <a:xfrm>
            <a:off x="6022880" y="1998628"/>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a:extLst>
              <a:ext uri="{FF2B5EF4-FFF2-40B4-BE49-F238E27FC236}">
                <a16:creationId xmlns:a16="http://schemas.microsoft.com/office/drawing/2014/main" id="{B046F26A-6893-0959-2ED4-D1740B08AF3C}"/>
              </a:ext>
            </a:extLst>
          </p:cNvPr>
          <p:cNvSpPr/>
          <p:nvPr/>
        </p:nvSpPr>
        <p:spPr>
          <a:xfrm>
            <a:off x="8685398" y="1675899"/>
            <a:ext cx="3248603" cy="3248603"/>
          </a:xfrm>
          <a:prstGeom prst="ellipse">
            <a:avLst/>
          </a:prstGeom>
          <a:solidFill>
            <a:srgbClr val="BCE0F8">
              <a:alpha val="21791"/>
            </a:srgbClr>
          </a:solidFill>
          <a:ln w="38100">
            <a:solidFill>
              <a:srgbClr val="BCE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1DA7E721-E0F7-CF33-341E-8CB2BF32BBBE}"/>
              </a:ext>
            </a:extLst>
          </p:cNvPr>
          <p:cNvSpPr txBox="1"/>
          <p:nvPr/>
        </p:nvSpPr>
        <p:spPr>
          <a:xfrm>
            <a:off x="4158874" y="2888491"/>
            <a:ext cx="1588897" cy="584775"/>
          </a:xfrm>
          <a:prstGeom prst="rect">
            <a:avLst/>
          </a:prstGeom>
          <a:noFill/>
        </p:spPr>
        <p:txBody>
          <a:bodyPr wrap="none" rtlCol="0">
            <a:spAutoFit/>
          </a:bodyPr>
          <a:lstStyle/>
          <a:p>
            <a:pPr algn="ctr"/>
            <a:r>
              <a:rPr lang="sv-SE" sz="1600" b="1" dirty="0">
                <a:latin typeface="Arial" charset="0"/>
                <a:ea typeface="Arial" charset="0"/>
                <a:cs typeface="Arial" charset="0"/>
              </a:rPr>
              <a:t>Internationella</a:t>
            </a:r>
          </a:p>
          <a:p>
            <a:pPr algn="ctr"/>
            <a:r>
              <a:rPr lang="sv-SE" sz="1600" b="1" dirty="0">
                <a:latin typeface="Arial" charset="0"/>
                <a:ea typeface="Arial" charset="0"/>
                <a:cs typeface="Arial" charset="0"/>
              </a:rPr>
              <a:t>avdelningen</a:t>
            </a:r>
            <a:endParaRPr lang="en-US" sz="1600" b="1" dirty="0">
              <a:latin typeface="Arial" charset="0"/>
              <a:ea typeface="Arial" charset="0"/>
              <a:cs typeface="Arial" charset="0"/>
            </a:endParaRPr>
          </a:p>
        </p:txBody>
      </p:sp>
      <p:sp>
        <p:nvSpPr>
          <p:cNvPr id="7" name="TextBox 6">
            <a:extLst>
              <a:ext uri="{FF2B5EF4-FFF2-40B4-BE49-F238E27FC236}">
                <a16:creationId xmlns:a16="http://schemas.microsoft.com/office/drawing/2014/main" id="{4ACB1E93-85AB-2EAA-80E8-C934EF84B44D}"/>
              </a:ext>
            </a:extLst>
          </p:cNvPr>
          <p:cNvSpPr txBox="1"/>
          <p:nvPr/>
        </p:nvSpPr>
        <p:spPr>
          <a:xfrm>
            <a:off x="6929451" y="3187920"/>
            <a:ext cx="1620958" cy="584775"/>
          </a:xfrm>
          <a:prstGeom prst="rect">
            <a:avLst/>
          </a:prstGeom>
          <a:noFill/>
        </p:spPr>
        <p:txBody>
          <a:bodyPr wrap="none" rtlCol="0">
            <a:spAutoFit/>
          </a:bodyPr>
          <a:lstStyle/>
          <a:p>
            <a:pPr algn="ctr"/>
            <a:r>
              <a:rPr lang="sv-SE" sz="1600" b="1" dirty="0">
                <a:latin typeface="Arial" charset="0"/>
                <a:ea typeface="Arial" charset="0"/>
                <a:cs typeface="Arial" charset="0"/>
              </a:rPr>
              <a:t>Landprogram /</a:t>
            </a:r>
          </a:p>
          <a:p>
            <a:pPr algn="ctr"/>
            <a:r>
              <a:rPr lang="sv-SE" sz="1600" b="1" dirty="0">
                <a:latin typeface="Arial" charset="0"/>
                <a:ea typeface="Arial" charset="0"/>
                <a:cs typeface="Arial" charset="0"/>
              </a:rPr>
              <a:t>Partner</a:t>
            </a:r>
            <a:endParaRPr lang="en-US" sz="1600" b="1" dirty="0">
              <a:latin typeface="Arial" charset="0"/>
              <a:ea typeface="Arial" charset="0"/>
              <a:cs typeface="Arial" charset="0"/>
            </a:endParaRPr>
          </a:p>
        </p:txBody>
      </p:sp>
      <p:sp>
        <p:nvSpPr>
          <p:cNvPr id="8" name="TextBox 7">
            <a:extLst>
              <a:ext uri="{FF2B5EF4-FFF2-40B4-BE49-F238E27FC236}">
                <a16:creationId xmlns:a16="http://schemas.microsoft.com/office/drawing/2014/main" id="{64F2ED7C-9EF4-02E3-E2CC-01AD0CC461EF}"/>
              </a:ext>
            </a:extLst>
          </p:cNvPr>
          <p:cNvSpPr txBox="1"/>
          <p:nvPr/>
        </p:nvSpPr>
        <p:spPr>
          <a:xfrm>
            <a:off x="9520351" y="3018643"/>
            <a:ext cx="1814920" cy="338554"/>
          </a:xfrm>
          <a:prstGeom prst="rect">
            <a:avLst/>
          </a:prstGeom>
          <a:noFill/>
        </p:spPr>
        <p:txBody>
          <a:bodyPr wrap="none" rtlCol="0">
            <a:spAutoFit/>
          </a:bodyPr>
          <a:lstStyle/>
          <a:p>
            <a:pPr algn="ctr"/>
            <a:r>
              <a:rPr lang="sv-SE" sz="1600" b="1" dirty="0">
                <a:latin typeface="Arial" charset="0"/>
                <a:ea typeface="Arial" charset="0"/>
                <a:cs typeface="Arial" charset="0"/>
              </a:rPr>
              <a:t>Rättighetsbärare</a:t>
            </a:r>
            <a:endParaRPr lang="en-US" sz="1600" b="1" dirty="0">
              <a:latin typeface="Arial" charset="0"/>
              <a:ea typeface="Arial" charset="0"/>
              <a:cs typeface="Arial" charset="0"/>
            </a:endParaRPr>
          </a:p>
        </p:txBody>
      </p:sp>
      <p:sp>
        <p:nvSpPr>
          <p:cNvPr id="9" name="TextBox 8">
            <a:extLst>
              <a:ext uri="{FF2B5EF4-FFF2-40B4-BE49-F238E27FC236}">
                <a16:creationId xmlns:a16="http://schemas.microsoft.com/office/drawing/2014/main" id="{2FFB31AE-1CBC-25DF-637A-5C0ADC6CC98F}"/>
              </a:ext>
            </a:extLst>
          </p:cNvPr>
          <p:cNvSpPr txBox="1"/>
          <p:nvPr/>
        </p:nvSpPr>
        <p:spPr>
          <a:xfrm>
            <a:off x="1539954" y="2979698"/>
            <a:ext cx="1356462" cy="1077218"/>
          </a:xfrm>
          <a:prstGeom prst="rect">
            <a:avLst/>
          </a:prstGeom>
          <a:noFill/>
        </p:spPr>
        <p:txBody>
          <a:bodyPr wrap="none" rtlCol="0">
            <a:spAutoFit/>
          </a:bodyPr>
          <a:lstStyle/>
          <a:p>
            <a:pPr algn="ctr"/>
            <a:r>
              <a:rPr lang="sv-SE" sz="1600" b="1" dirty="0">
                <a:latin typeface="Arial" charset="0"/>
                <a:ea typeface="Arial" charset="0"/>
                <a:cs typeface="Arial" charset="0"/>
              </a:rPr>
              <a:t>Rörelsen</a:t>
            </a:r>
            <a:endParaRPr lang="en-US" sz="1600" b="1" dirty="0">
              <a:latin typeface="Arial" charset="0"/>
              <a:ea typeface="Arial" charset="0"/>
              <a:cs typeface="Arial" charset="0"/>
            </a:endParaRPr>
          </a:p>
          <a:p>
            <a:pPr algn="ctr"/>
            <a:endParaRPr lang="sv-SE" sz="1600" b="1" dirty="0">
              <a:latin typeface="Arial" charset="0"/>
              <a:ea typeface="Arial" charset="0"/>
              <a:cs typeface="Arial" charset="0"/>
            </a:endParaRPr>
          </a:p>
          <a:p>
            <a:pPr algn="ctr"/>
            <a:r>
              <a:rPr lang="sv-SE" sz="1600" b="1" dirty="0">
                <a:latin typeface="Arial" charset="0"/>
                <a:ea typeface="Arial" charset="0"/>
                <a:cs typeface="Arial" charset="0"/>
              </a:rPr>
              <a:t>Givare /</a:t>
            </a:r>
          </a:p>
          <a:p>
            <a:pPr algn="ctr"/>
            <a:r>
              <a:rPr lang="sv-SE" sz="1600" b="1" dirty="0">
                <a:latin typeface="Arial" charset="0"/>
                <a:ea typeface="Arial" charset="0"/>
                <a:cs typeface="Arial" charset="0"/>
              </a:rPr>
              <a:t>Engagerade</a:t>
            </a:r>
          </a:p>
        </p:txBody>
      </p:sp>
      <p:pic>
        <p:nvPicPr>
          <p:cNvPr id="14" name="Picture 13">
            <a:extLst>
              <a:ext uri="{FF2B5EF4-FFF2-40B4-BE49-F238E27FC236}">
                <a16:creationId xmlns:a16="http://schemas.microsoft.com/office/drawing/2014/main" id="{29CFB4C3-E770-3133-E068-A6B62A5E9A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73691">
            <a:off x="3921676" y="3578578"/>
            <a:ext cx="2402905" cy="1351634"/>
          </a:xfrm>
          <a:prstGeom prst="rect">
            <a:avLst/>
          </a:prstGeom>
          <a:ln w="57150">
            <a:solidFill>
              <a:schemeClr val="bg1"/>
            </a:solidFill>
          </a:ln>
        </p:spPr>
      </p:pic>
      <p:pic>
        <p:nvPicPr>
          <p:cNvPr id="15" name="Picture 14" descr="A picture containing person, outdoor, colorful, sale&#10;&#10;Description automatically generated">
            <a:extLst>
              <a:ext uri="{FF2B5EF4-FFF2-40B4-BE49-F238E27FC236}">
                <a16:creationId xmlns:a16="http://schemas.microsoft.com/office/drawing/2014/main" id="{0F60B453-D161-D812-0563-40D3B48BEB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035345">
            <a:off x="9141243" y="524906"/>
            <a:ext cx="2232445" cy="2231442"/>
          </a:xfrm>
          <a:prstGeom prst="rect">
            <a:avLst/>
          </a:prstGeom>
          <a:ln w="57150">
            <a:solidFill>
              <a:schemeClr val="bg1"/>
            </a:solidFill>
          </a:ln>
        </p:spPr>
      </p:pic>
      <p:pic>
        <p:nvPicPr>
          <p:cNvPr id="16" name="Picture 15">
            <a:extLst>
              <a:ext uri="{FF2B5EF4-FFF2-40B4-BE49-F238E27FC236}">
                <a16:creationId xmlns:a16="http://schemas.microsoft.com/office/drawing/2014/main" id="{97B60001-913A-3710-1ED0-B2DE195EBE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20206">
            <a:off x="9840655" y="3675854"/>
            <a:ext cx="2079014" cy="2073634"/>
          </a:xfrm>
          <a:prstGeom prst="rect">
            <a:avLst/>
          </a:prstGeom>
          <a:ln w="57150">
            <a:solidFill>
              <a:schemeClr val="bg1"/>
            </a:solidFill>
          </a:ln>
        </p:spPr>
      </p:pic>
      <p:pic>
        <p:nvPicPr>
          <p:cNvPr id="17" name="Picture 16">
            <a:extLst>
              <a:ext uri="{FF2B5EF4-FFF2-40B4-BE49-F238E27FC236}">
                <a16:creationId xmlns:a16="http://schemas.microsoft.com/office/drawing/2014/main" id="{149443D3-7175-01F2-22B5-577ED1FCB9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96348">
            <a:off x="6913374" y="707673"/>
            <a:ext cx="1992517" cy="1992517"/>
          </a:xfrm>
          <a:prstGeom prst="rect">
            <a:avLst/>
          </a:prstGeom>
          <a:ln w="57150">
            <a:solidFill>
              <a:schemeClr val="bg1"/>
            </a:solidFill>
          </a:ln>
        </p:spPr>
      </p:pic>
      <p:pic>
        <p:nvPicPr>
          <p:cNvPr id="19" name="Picture 18">
            <a:extLst>
              <a:ext uri="{FF2B5EF4-FFF2-40B4-BE49-F238E27FC236}">
                <a16:creationId xmlns:a16="http://schemas.microsoft.com/office/drawing/2014/main" id="{20A78646-3E56-AE9B-AF3A-1A2B77FC6F5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07943" y="3953158"/>
            <a:ext cx="2021865" cy="2020926"/>
          </a:xfrm>
          <a:prstGeom prst="rect">
            <a:avLst/>
          </a:prstGeom>
          <a:ln w="57150">
            <a:solidFill>
              <a:schemeClr val="bg1"/>
            </a:solidFill>
          </a:ln>
        </p:spPr>
      </p:pic>
      <p:pic>
        <p:nvPicPr>
          <p:cNvPr id="20" name="Picture 19">
            <a:extLst>
              <a:ext uri="{FF2B5EF4-FFF2-40B4-BE49-F238E27FC236}">
                <a16:creationId xmlns:a16="http://schemas.microsoft.com/office/drawing/2014/main" id="{82F20970-B8CC-EEF1-EFA1-5A4E0E170C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710507">
            <a:off x="1977388" y="887888"/>
            <a:ext cx="2464286" cy="1777063"/>
          </a:xfrm>
          <a:prstGeom prst="rect">
            <a:avLst/>
          </a:prstGeom>
          <a:ln w="57150">
            <a:solidFill>
              <a:schemeClr val="bg1"/>
            </a:solidFill>
          </a:ln>
        </p:spPr>
      </p:pic>
      <p:pic>
        <p:nvPicPr>
          <p:cNvPr id="21" name="Juliana-Bazan-Londono-1024x683.jpg" descr="Juliana-Bazan-Londono-1024x683.jpg">
            <a:extLst>
              <a:ext uri="{FF2B5EF4-FFF2-40B4-BE49-F238E27FC236}">
                <a16:creationId xmlns:a16="http://schemas.microsoft.com/office/drawing/2014/main" id="{31ADF164-CD7A-3F3A-31A7-3CBFF74F4ED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1050527">
            <a:off x="4381564" y="917341"/>
            <a:ext cx="1537660" cy="1537082"/>
          </a:xfrm>
          <a:prstGeom prst="rect">
            <a:avLst/>
          </a:prstGeom>
          <a:ln w="57150">
            <a:solidFill>
              <a:schemeClr val="bg1"/>
            </a:solidFill>
            <a:miter lim="400000"/>
          </a:ln>
        </p:spPr>
      </p:pic>
      <p:pic>
        <p:nvPicPr>
          <p:cNvPr id="22" name="Picture 21">
            <a:extLst>
              <a:ext uri="{FF2B5EF4-FFF2-40B4-BE49-F238E27FC236}">
                <a16:creationId xmlns:a16="http://schemas.microsoft.com/office/drawing/2014/main" id="{9C743787-1FA5-227C-CD79-AB77AAA47CB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0855644">
            <a:off x="103021" y="1281010"/>
            <a:ext cx="1869652" cy="1870989"/>
          </a:xfrm>
          <a:prstGeom prst="rect">
            <a:avLst/>
          </a:prstGeom>
          <a:ln w="57150">
            <a:solidFill>
              <a:schemeClr val="bg1"/>
            </a:solidFill>
          </a:ln>
        </p:spPr>
      </p:pic>
      <p:pic>
        <p:nvPicPr>
          <p:cNvPr id="23" name="Picture 22">
            <a:extLst>
              <a:ext uri="{FF2B5EF4-FFF2-40B4-BE49-F238E27FC236}">
                <a16:creationId xmlns:a16="http://schemas.microsoft.com/office/drawing/2014/main" id="{0CCF18C2-71FC-3EC8-B4A7-80E4E87DFE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647500">
            <a:off x="114334" y="3976511"/>
            <a:ext cx="1686248" cy="1641337"/>
          </a:xfrm>
          <a:prstGeom prst="rect">
            <a:avLst/>
          </a:prstGeom>
          <a:ln w="57150">
            <a:solidFill>
              <a:schemeClr val="bg1"/>
            </a:solidFill>
          </a:ln>
        </p:spPr>
      </p:pic>
      <p:sp>
        <p:nvSpPr>
          <p:cNvPr id="18" name="textruta 1">
            <a:extLst>
              <a:ext uri="{FF2B5EF4-FFF2-40B4-BE49-F238E27FC236}">
                <a16:creationId xmlns:a16="http://schemas.microsoft.com/office/drawing/2014/main" id="{B8FF1FB4-647B-A755-B9AE-CA523D093E30}"/>
              </a:ext>
            </a:extLst>
          </p:cNvPr>
          <p:cNvSpPr txBox="1"/>
          <p:nvPr/>
        </p:nvSpPr>
        <p:spPr>
          <a:xfrm>
            <a:off x="368511" y="294691"/>
            <a:ext cx="8181898" cy="584775"/>
          </a:xfrm>
          <a:prstGeom prst="rect">
            <a:avLst/>
          </a:prstGeom>
          <a:noFill/>
        </p:spPr>
        <p:txBody>
          <a:bodyPr wrap="square" rtlCol="0">
            <a:spAutoFit/>
          </a:bodyPr>
          <a:lstStyle/>
          <a:p>
            <a:r>
              <a:rPr lang="sv-SE" sz="3200" b="1" dirty="0" err="1">
                <a:latin typeface="Arial" panose="020B0604020202020204" pitchFamily="34" charset="0"/>
                <a:ea typeface="Arial" charset="0"/>
                <a:cs typeface="Arial" panose="020B0604020202020204" pitchFamily="34" charset="0"/>
              </a:rPr>
              <a:t>Act</a:t>
            </a:r>
            <a:r>
              <a:rPr lang="sv-SE" sz="3200" b="1" dirty="0">
                <a:latin typeface="Arial" panose="020B0604020202020204" pitchFamily="34" charset="0"/>
                <a:ea typeface="Arial" charset="0"/>
                <a:cs typeface="Arial" panose="020B0604020202020204" pitchFamily="34" charset="0"/>
              </a:rPr>
              <a:t> Svenska kyrkan / Metod</a:t>
            </a:r>
            <a:r>
              <a:rPr lang="sv-SE" sz="3200" b="1" dirty="0">
                <a:latin typeface="PilcrowSoft-Medium" panose="02060306030000020004" pitchFamily="18" charset="77"/>
                <a:ea typeface="Arial" charset="0"/>
                <a:cs typeface="Arial" charset="0"/>
              </a:rPr>
              <a:t> </a:t>
            </a:r>
          </a:p>
        </p:txBody>
      </p:sp>
      <p:grpSp>
        <p:nvGrpSpPr>
          <p:cNvPr id="2" name="Group 1">
            <a:extLst>
              <a:ext uri="{FF2B5EF4-FFF2-40B4-BE49-F238E27FC236}">
                <a16:creationId xmlns:a16="http://schemas.microsoft.com/office/drawing/2014/main" id="{54243FEE-CBF4-73F8-8117-3E82E6829D62}"/>
              </a:ext>
            </a:extLst>
          </p:cNvPr>
          <p:cNvGrpSpPr/>
          <p:nvPr/>
        </p:nvGrpSpPr>
        <p:grpSpPr>
          <a:xfrm>
            <a:off x="3145284" y="1255449"/>
            <a:ext cx="6572582" cy="4205030"/>
            <a:chOff x="1853916" y="1309791"/>
            <a:chExt cx="6572582" cy="4205030"/>
          </a:xfrm>
        </p:grpSpPr>
        <p:pic>
          <p:nvPicPr>
            <p:cNvPr id="3" name="Picture 2" descr="Shape&#10;&#10;Description automatically generated">
              <a:extLst>
                <a:ext uri="{FF2B5EF4-FFF2-40B4-BE49-F238E27FC236}">
                  <a16:creationId xmlns:a16="http://schemas.microsoft.com/office/drawing/2014/main" id="{FE76AA71-4206-6AC9-F035-5D69D03156E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12767">
              <a:off x="1853916" y="4809370"/>
              <a:ext cx="1196854" cy="648542"/>
            </a:xfrm>
            <a:prstGeom prst="rect">
              <a:avLst/>
            </a:prstGeom>
          </p:spPr>
        </p:pic>
        <p:pic>
          <p:nvPicPr>
            <p:cNvPr id="4" name="Picture 3" descr="Shape&#10;&#10;Description automatically generated">
              <a:extLst>
                <a:ext uri="{FF2B5EF4-FFF2-40B4-BE49-F238E27FC236}">
                  <a16:creationId xmlns:a16="http://schemas.microsoft.com/office/drawing/2014/main" id="{FCCA4364-017E-0812-C2BD-8C997FA03C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29644" y="4866279"/>
              <a:ext cx="1196854" cy="648542"/>
            </a:xfrm>
            <a:prstGeom prst="rect">
              <a:avLst/>
            </a:prstGeom>
          </p:spPr>
        </p:pic>
        <p:pic>
          <p:nvPicPr>
            <p:cNvPr id="13" name="Picture 12" descr="Shape&#10;&#10;Description automatically generated">
              <a:extLst>
                <a:ext uri="{FF2B5EF4-FFF2-40B4-BE49-F238E27FC236}">
                  <a16:creationId xmlns:a16="http://schemas.microsoft.com/office/drawing/2014/main" id="{10BD0EA5-09FB-3CCA-5D57-2FEB909CD2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036681">
              <a:off x="4499213" y="1115444"/>
              <a:ext cx="860867" cy="1249561"/>
            </a:xfrm>
            <a:prstGeom prst="rect">
              <a:avLst/>
            </a:prstGeom>
          </p:spPr>
        </p:pic>
      </p:grpSp>
    </p:spTree>
    <p:extLst>
      <p:ext uri="{BB962C8B-B14F-4D97-AF65-F5344CB8AC3E}">
        <p14:creationId xmlns:p14="http://schemas.microsoft.com/office/powerpoint/2010/main" val="4147263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DBF9E55-FB5E-BA42-A700-9670E2934F68}"/>
              </a:ext>
            </a:extLst>
          </p:cNvPr>
          <p:cNvGrpSpPr/>
          <p:nvPr/>
        </p:nvGrpSpPr>
        <p:grpSpPr>
          <a:xfrm>
            <a:off x="0" y="0"/>
            <a:ext cx="6074229" cy="6858000"/>
            <a:chOff x="0" y="0"/>
            <a:chExt cx="6074229" cy="6858000"/>
          </a:xfrm>
        </p:grpSpPr>
        <p:sp>
          <p:nvSpPr>
            <p:cNvPr id="2" name="Rectangle 1">
              <a:extLst>
                <a:ext uri="{FF2B5EF4-FFF2-40B4-BE49-F238E27FC236}">
                  <a16:creationId xmlns:a16="http://schemas.microsoft.com/office/drawing/2014/main" id="{6C3A6B73-738F-994B-959D-CB7D8B4B3343}"/>
                </a:ext>
              </a:extLst>
            </p:cNvPr>
            <p:cNvSpPr/>
            <p:nvPr/>
          </p:nvSpPr>
          <p:spPr>
            <a:xfrm>
              <a:off x="0" y="0"/>
              <a:ext cx="60742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textruta 1">
              <a:extLst>
                <a:ext uri="{FF2B5EF4-FFF2-40B4-BE49-F238E27FC236}">
                  <a16:creationId xmlns:a16="http://schemas.microsoft.com/office/drawing/2014/main" id="{F6160C50-D646-5443-BF62-29294B408E7E}"/>
                </a:ext>
              </a:extLst>
            </p:cNvPr>
            <p:cNvSpPr txBox="1"/>
            <p:nvPr/>
          </p:nvSpPr>
          <p:spPr>
            <a:xfrm>
              <a:off x="593080" y="2365151"/>
              <a:ext cx="5036924" cy="2585323"/>
            </a:xfrm>
            <a:prstGeom prst="rect">
              <a:avLst/>
            </a:prstGeom>
            <a:noFill/>
          </p:spPr>
          <p:txBody>
            <a:bodyPr wrap="square" rtlCol="0">
              <a:spAutoFit/>
            </a:bodyPr>
            <a:lstStyle/>
            <a:p>
              <a:pPr algn="ctr"/>
              <a:r>
                <a:rPr lang="sv-SE" sz="5400" dirty="0">
                  <a:solidFill>
                    <a:srgbClr val="4B97D1"/>
                  </a:solidFill>
                  <a:latin typeface="Arial" panose="020B0604020202020204" pitchFamily="34" charset="0"/>
                  <a:ea typeface="Arial" charset="0"/>
                  <a:cs typeface="Arial" panose="020B0604020202020204" pitchFamily="34" charset="0"/>
                </a:rPr>
                <a:t>Mer än</a:t>
              </a:r>
            </a:p>
            <a:p>
              <a:pPr algn="ctr"/>
              <a:r>
                <a:rPr lang="sv-SE" sz="5400" dirty="0">
                  <a:solidFill>
                    <a:srgbClr val="4B97D1"/>
                  </a:solidFill>
                  <a:latin typeface="Arial" panose="020B0604020202020204" pitchFamily="34" charset="0"/>
                  <a:ea typeface="Arial" charset="0"/>
                  <a:cs typeface="Arial" panose="020B0604020202020204" pitchFamily="34" charset="0"/>
                </a:rPr>
                <a:t>300 projekt</a:t>
              </a:r>
            </a:p>
            <a:p>
              <a:pPr algn="ctr"/>
              <a:r>
                <a:rPr lang="sv-SE" sz="5400" dirty="0">
                  <a:solidFill>
                    <a:srgbClr val="4B97D1"/>
                  </a:solidFill>
                  <a:latin typeface="Arial" panose="020B0604020202020204" pitchFamily="34" charset="0"/>
                  <a:ea typeface="Arial" charset="0"/>
                  <a:cs typeface="Arial" panose="020B0604020202020204" pitchFamily="34" charset="0"/>
                </a:rPr>
                <a:t>världen över.</a:t>
              </a:r>
              <a:endParaRPr lang="sv-SE" sz="5400" dirty="0">
                <a:solidFill>
                  <a:srgbClr val="4B97D1"/>
                </a:solidFill>
                <a:latin typeface="PilcrowSoft-Medium" panose="02060306030000020004" pitchFamily="18" charset="77"/>
                <a:ea typeface="Arial" charset="0"/>
                <a:cs typeface="Arial" charset="0"/>
              </a:endParaRPr>
            </a:p>
          </p:txBody>
        </p:sp>
        <p:pic>
          <p:nvPicPr>
            <p:cNvPr id="6" name="Picture 5">
              <a:extLst>
                <a:ext uri="{FF2B5EF4-FFF2-40B4-BE49-F238E27FC236}">
                  <a16:creationId xmlns:a16="http://schemas.microsoft.com/office/drawing/2014/main" id="{541C3C3A-FC0B-C546-A8DE-AB5819F1A8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1964" y="1101828"/>
              <a:ext cx="1130300" cy="1066800"/>
            </a:xfrm>
            <a:prstGeom prst="rect">
              <a:avLst/>
            </a:prstGeom>
          </p:spPr>
        </p:pic>
      </p:grpSp>
      <p:pic>
        <p:nvPicPr>
          <p:cNvPr id="9" name="Picture 8" descr="A picture containing person, outdoor, colorful, sale&#10;&#10;Description automatically generated">
            <a:extLst>
              <a:ext uri="{FF2B5EF4-FFF2-40B4-BE49-F238E27FC236}">
                <a16:creationId xmlns:a16="http://schemas.microsoft.com/office/drawing/2014/main" id="{8005C789-2A3C-FD19-4567-C2521B3F0E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17770" y="0"/>
            <a:ext cx="6074230" cy="6858000"/>
          </a:xfrm>
          <a:prstGeom prst="rect">
            <a:avLst/>
          </a:prstGeom>
        </p:spPr>
      </p:pic>
      <p:pic>
        <p:nvPicPr>
          <p:cNvPr id="10" name="Picture 9">
            <a:extLst>
              <a:ext uri="{FF2B5EF4-FFF2-40B4-BE49-F238E27FC236}">
                <a16:creationId xmlns:a16="http://schemas.microsoft.com/office/drawing/2014/main" id="{E6333C54-8874-AAFB-AE78-37B2FE2DCC17}"/>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2510609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0F0945-C687-0947-9B54-3417D60C6875}"/>
              </a:ext>
            </a:extLst>
          </p:cNvPr>
          <p:cNvPicPr>
            <a:picLocks noChangeAspect="1"/>
          </p:cNvPicPr>
          <p:nvPr/>
        </p:nvPicPr>
        <p:blipFill>
          <a:blip r:embed="rId4">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931002F-C1BC-1545-A8F9-0CB9F0BAE686}"/>
              </a:ext>
            </a:extLst>
          </p:cNvPr>
          <p:cNvSpPr txBox="1"/>
          <p:nvPr/>
        </p:nvSpPr>
        <p:spPr>
          <a:xfrm>
            <a:off x="3010265" y="2132930"/>
            <a:ext cx="6302879" cy="1508105"/>
          </a:xfrm>
          <a:prstGeom prst="rect">
            <a:avLst/>
          </a:prstGeom>
          <a:noFill/>
        </p:spPr>
        <p:txBody>
          <a:bodyPr wrap="none" rtlCol="0">
            <a:spAutoFit/>
          </a:bodyPr>
          <a:lstStyle/>
          <a:p>
            <a:pPr algn="ctr"/>
            <a:r>
              <a:rPr lang="sv-SE" sz="4600" b="1" dirty="0">
                <a:solidFill>
                  <a:srgbClr val="FDEB00"/>
                </a:solidFill>
                <a:latin typeface="Arial" panose="020B0604020202020204" pitchFamily="34" charset="0"/>
                <a:cs typeface="Arial" panose="020B0604020202020204" pitchFamily="34" charset="0"/>
              </a:rPr>
              <a:t>ATT VARA EN KYRKA</a:t>
            </a:r>
            <a:br>
              <a:rPr lang="sv-SE" sz="4600" b="1" dirty="0">
                <a:solidFill>
                  <a:srgbClr val="FDEB00"/>
                </a:solidFill>
                <a:latin typeface="Arial" panose="020B0604020202020204" pitchFamily="34" charset="0"/>
                <a:cs typeface="Arial" panose="020B0604020202020204" pitchFamily="34" charset="0"/>
              </a:rPr>
            </a:br>
            <a:r>
              <a:rPr lang="sv-SE" sz="4600" b="1" dirty="0">
                <a:solidFill>
                  <a:srgbClr val="FDEB00"/>
                </a:solidFill>
                <a:latin typeface="Arial" panose="020B0604020202020204" pitchFamily="34" charset="0"/>
                <a:cs typeface="Arial" panose="020B0604020202020204" pitchFamily="34" charset="0"/>
              </a:rPr>
              <a:t>ÄR EN STYRKA</a:t>
            </a:r>
          </a:p>
        </p:txBody>
      </p:sp>
      <p:pic>
        <p:nvPicPr>
          <p:cNvPr id="5" name="Picture 4">
            <a:extLst>
              <a:ext uri="{FF2B5EF4-FFF2-40B4-BE49-F238E27FC236}">
                <a16:creationId xmlns:a16="http://schemas.microsoft.com/office/drawing/2014/main" id="{815C517F-67AD-AC4B-D174-9A6F8422D00D}"/>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2406587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uilding with a cross on top&#10;&#10;Description automatically generated with medium confidence">
            <a:extLst>
              <a:ext uri="{FF2B5EF4-FFF2-40B4-BE49-F238E27FC236}">
                <a16:creationId xmlns:a16="http://schemas.microsoft.com/office/drawing/2014/main" id="{DEE6F3F3-B0CC-5DD0-32A0-06E6EF8D6C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36" y="2015748"/>
            <a:ext cx="1921790" cy="2144578"/>
          </a:xfrm>
          <a:prstGeom prst="rect">
            <a:avLst/>
          </a:prstGeom>
        </p:spPr>
      </p:pic>
      <p:sp>
        <p:nvSpPr>
          <p:cNvPr id="9" name="TextBox 8">
            <a:extLst>
              <a:ext uri="{FF2B5EF4-FFF2-40B4-BE49-F238E27FC236}">
                <a16:creationId xmlns:a16="http://schemas.microsoft.com/office/drawing/2014/main" id="{4AA2FC20-5C3D-6BD4-BFB9-40D6754815F3}"/>
              </a:ext>
            </a:extLst>
          </p:cNvPr>
          <p:cNvSpPr txBox="1"/>
          <p:nvPr/>
        </p:nvSpPr>
        <p:spPr>
          <a:xfrm>
            <a:off x="4451960" y="976392"/>
            <a:ext cx="3446777" cy="369332"/>
          </a:xfrm>
          <a:prstGeom prst="rect">
            <a:avLst/>
          </a:prstGeom>
          <a:noFill/>
        </p:spPr>
        <p:txBody>
          <a:bodyPr wrap="none" rtlCol="0">
            <a:spAutoFit/>
          </a:bodyPr>
          <a:lstStyle/>
          <a:p>
            <a:r>
              <a:rPr lang="sv-SE" b="1" dirty="0">
                <a:latin typeface="Arial" panose="020B0604020202020204" pitchFamily="34" charset="0"/>
                <a:cs typeface="Arial" panose="020B0604020202020204" pitchFamily="34" charset="0"/>
              </a:rPr>
              <a:t>VÅRA FEM FOKUSOMRÅDEN</a:t>
            </a:r>
          </a:p>
        </p:txBody>
      </p:sp>
      <p:pic>
        <p:nvPicPr>
          <p:cNvPr id="12" name="Picture 11" descr="A picture containing outdoor, ground, sky, plant&#10;&#10;Description automatically generated">
            <a:extLst>
              <a:ext uri="{FF2B5EF4-FFF2-40B4-BE49-F238E27FC236}">
                <a16:creationId xmlns:a16="http://schemas.microsoft.com/office/drawing/2014/main" id="{8B49E45C-867E-C905-FEBC-747EF6EDC87C}"/>
              </a:ext>
            </a:extLst>
          </p:cNvPr>
          <p:cNvPicPr>
            <a:picLocks noChangeAspect="1"/>
          </p:cNvPicPr>
          <p:nvPr/>
        </p:nvPicPr>
        <p:blipFill rotWithShape="1">
          <a:blip r:embed="rId3" cstate="screen">
            <a:alphaModFix amt="91000"/>
            <a:extLst>
              <a:ext uri="{28A0092B-C50C-407E-A947-70E740481C1C}">
                <a14:useLocalDpi xmlns:a14="http://schemas.microsoft.com/office/drawing/2010/main"/>
              </a:ext>
            </a:extLst>
          </a:blip>
          <a:srcRect/>
          <a:stretch/>
        </p:blipFill>
        <p:spPr>
          <a:xfrm>
            <a:off x="2847814" y="2015749"/>
            <a:ext cx="1921789" cy="2144578"/>
          </a:xfrm>
          <a:prstGeom prst="rect">
            <a:avLst/>
          </a:prstGeom>
        </p:spPr>
      </p:pic>
      <p:pic>
        <p:nvPicPr>
          <p:cNvPr id="13" name="Picture 12" descr="A picture containing sky, water, outdoor&#10;&#10;Description automatically generated">
            <a:extLst>
              <a:ext uri="{FF2B5EF4-FFF2-40B4-BE49-F238E27FC236}">
                <a16:creationId xmlns:a16="http://schemas.microsoft.com/office/drawing/2014/main" id="{44517C9E-6CEC-CF23-E51F-AB70DFF078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6690" y="2015747"/>
            <a:ext cx="1921791" cy="2144578"/>
          </a:xfrm>
          <a:prstGeom prst="rect">
            <a:avLst/>
          </a:prstGeom>
        </p:spPr>
      </p:pic>
      <p:pic>
        <p:nvPicPr>
          <p:cNvPr id="15" name="Picture 14" descr="A picture containing outdoor, tree, sky, ground&#10;&#10;Description automatically generated">
            <a:extLst>
              <a:ext uri="{FF2B5EF4-FFF2-40B4-BE49-F238E27FC236}">
                <a16:creationId xmlns:a16="http://schemas.microsoft.com/office/drawing/2014/main" id="{3FB027B6-FD97-A725-5B41-01B2BF3E604D}"/>
              </a:ext>
            </a:extLst>
          </p:cNvPr>
          <p:cNvPicPr>
            <a:picLocks noChangeAspect="1"/>
          </p:cNvPicPr>
          <p:nvPr/>
        </p:nvPicPr>
        <p:blipFill rotWithShape="1">
          <a:blip r:embed="rId5" cstate="screen">
            <a:alphaModFix amt="91000"/>
            <a:extLst>
              <a:ext uri="{28A0092B-C50C-407E-A947-70E740481C1C}">
                <a14:useLocalDpi xmlns:a14="http://schemas.microsoft.com/office/drawing/2010/main"/>
              </a:ext>
            </a:extLst>
          </a:blip>
          <a:srcRect/>
          <a:stretch/>
        </p:blipFill>
        <p:spPr>
          <a:xfrm>
            <a:off x="7365567" y="2012357"/>
            <a:ext cx="1921793" cy="2144579"/>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FF486FCD-F32A-1072-2FF5-B524B9D9F7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24444" y="2012357"/>
            <a:ext cx="1950648" cy="2144578"/>
          </a:xfrm>
          <a:prstGeom prst="rect">
            <a:avLst/>
          </a:prstGeom>
        </p:spPr>
      </p:pic>
      <p:sp>
        <p:nvSpPr>
          <p:cNvPr id="18" name="TextBox 17">
            <a:extLst>
              <a:ext uri="{FF2B5EF4-FFF2-40B4-BE49-F238E27FC236}">
                <a16:creationId xmlns:a16="http://schemas.microsoft.com/office/drawing/2014/main" id="{12413B2A-68D8-64AF-DED2-BD324BFEA7FA}"/>
              </a:ext>
            </a:extLst>
          </p:cNvPr>
          <p:cNvSpPr txBox="1"/>
          <p:nvPr/>
        </p:nvSpPr>
        <p:spPr>
          <a:xfrm>
            <a:off x="588936" y="4368684"/>
            <a:ext cx="1903150" cy="369332"/>
          </a:xfrm>
          <a:prstGeom prst="rect">
            <a:avLst/>
          </a:prstGeom>
          <a:noFill/>
        </p:spPr>
        <p:txBody>
          <a:bodyPr wrap="none" rtlCol="0">
            <a:spAutoFit/>
          </a:bodyPr>
          <a:lstStyle/>
          <a:p>
            <a:r>
              <a:rPr lang="sv-SE" b="1" dirty="0">
                <a:latin typeface="Arial" panose="020B0604020202020204" pitchFamily="34" charset="0"/>
                <a:cs typeface="Arial" panose="020B0604020202020204" pitchFamily="34" charset="0"/>
              </a:rPr>
              <a:t>Tro och lärande</a:t>
            </a:r>
          </a:p>
        </p:txBody>
      </p:sp>
      <p:sp>
        <p:nvSpPr>
          <p:cNvPr id="19" name="TextBox 18">
            <a:extLst>
              <a:ext uri="{FF2B5EF4-FFF2-40B4-BE49-F238E27FC236}">
                <a16:creationId xmlns:a16="http://schemas.microsoft.com/office/drawing/2014/main" id="{87E8C097-BA88-A992-0FD7-05C5D6656D4A}"/>
              </a:ext>
            </a:extLst>
          </p:cNvPr>
          <p:cNvSpPr txBox="1"/>
          <p:nvPr/>
        </p:nvSpPr>
        <p:spPr>
          <a:xfrm>
            <a:off x="2820692" y="4368683"/>
            <a:ext cx="1903151" cy="646331"/>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Jämställdhet och hälsa</a:t>
            </a:r>
          </a:p>
        </p:txBody>
      </p:sp>
      <p:sp>
        <p:nvSpPr>
          <p:cNvPr id="20" name="TextBox 19">
            <a:extLst>
              <a:ext uri="{FF2B5EF4-FFF2-40B4-BE49-F238E27FC236}">
                <a16:creationId xmlns:a16="http://schemas.microsoft.com/office/drawing/2014/main" id="{C6B1EA84-509D-CAF4-FC3F-EFD07D6086B3}"/>
              </a:ext>
            </a:extLst>
          </p:cNvPr>
          <p:cNvSpPr txBox="1"/>
          <p:nvPr/>
        </p:nvSpPr>
        <p:spPr>
          <a:xfrm>
            <a:off x="5083444" y="4368683"/>
            <a:ext cx="1903151" cy="923330"/>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Försörjning och klimaträttvisa</a:t>
            </a:r>
          </a:p>
        </p:txBody>
      </p:sp>
      <p:sp>
        <p:nvSpPr>
          <p:cNvPr id="21" name="TextBox 20">
            <a:extLst>
              <a:ext uri="{FF2B5EF4-FFF2-40B4-BE49-F238E27FC236}">
                <a16:creationId xmlns:a16="http://schemas.microsoft.com/office/drawing/2014/main" id="{BBA4A8FD-B012-C735-0ADF-BA87A5D6698C}"/>
              </a:ext>
            </a:extLst>
          </p:cNvPr>
          <p:cNvSpPr txBox="1"/>
          <p:nvPr/>
        </p:nvSpPr>
        <p:spPr>
          <a:xfrm>
            <a:off x="7361694" y="4368683"/>
            <a:ext cx="1903151" cy="646331"/>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Katastrof-insatser</a:t>
            </a:r>
          </a:p>
        </p:txBody>
      </p:sp>
      <p:sp>
        <p:nvSpPr>
          <p:cNvPr id="22" name="TextBox 21">
            <a:extLst>
              <a:ext uri="{FF2B5EF4-FFF2-40B4-BE49-F238E27FC236}">
                <a16:creationId xmlns:a16="http://schemas.microsoft.com/office/drawing/2014/main" id="{4F8ED440-AC71-2962-CD43-C4C4940D8735}"/>
              </a:ext>
            </a:extLst>
          </p:cNvPr>
          <p:cNvSpPr txBox="1"/>
          <p:nvPr/>
        </p:nvSpPr>
        <p:spPr>
          <a:xfrm>
            <a:off x="9639945" y="4368683"/>
            <a:ext cx="1903151" cy="646331"/>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Fred och</a:t>
            </a:r>
          </a:p>
          <a:p>
            <a:r>
              <a:rPr lang="sv-SE" b="1" dirty="0">
                <a:latin typeface="Arial" panose="020B0604020202020204" pitchFamily="34" charset="0"/>
                <a:cs typeface="Arial" panose="020B0604020202020204" pitchFamily="34" charset="0"/>
              </a:rPr>
              <a:t>demokrati</a:t>
            </a:r>
          </a:p>
        </p:txBody>
      </p:sp>
      <p:pic>
        <p:nvPicPr>
          <p:cNvPr id="23" name="Picture 22">
            <a:extLst>
              <a:ext uri="{FF2B5EF4-FFF2-40B4-BE49-F238E27FC236}">
                <a16:creationId xmlns:a16="http://schemas.microsoft.com/office/drawing/2014/main" id="{306E6C44-A93D-6227-7548-CBD59F262323}"/>
              </a:ext>
            </a:extLst>
          </p:cNvPr>
          <p:cNvPicPr>
            <a:picLocks noChangeAspect="1"/>
          </p:cNvPicPr>
          <p:nvPr/>
        </p:nvPicPr>
        <p:blipFill>
          <a:blip r:embed="rId7"/>
          <a:stretch>
            <a:fillRect/>
          </a:stretch>
        </p:blipFill>
        <p:spPr>
          <a:xfrm>
            <a:off x="1164338" y="2650211"/>
            <a:ext cx="896938" cy="634042"/>
          </a:xfrm>
          <a:prstGeom prst="rect">
            <a:avLst/>
          </a:prstGeom>
        </p:spPr>
      </p:pic>
      <p:pic>
        <p:nvPicPr>
          <p:cNvPr id="24" name="Picture 23">
            <a:extLst>
              <a:ext uri="{FF2B5EF4-FFF2-40B4-BE49-F238E27FC236}">
                <a16:creationId xmlns:a16="http://schemas.microsoft.com/office/drawing/2014/main" id="{EC32A8A6-39D3-00C3-F5BA-9BC42221A7AF}"/>
              </a:ext>
            </a:extLst>
          </p:cNvPr>
          <p:cNvPicPr>
            <a:picLocks noChangeAspect="1"/>
          </p:cNvPicPr>
          <p:nvPr/>
        </p:nvPicPr>
        <p:blipFill>
          <a:blip r:embed="rId8"/>
          <a:stretch>
            <a:fillRect/>
          </a:stretch>
        </p:blipFill>
        <p:spPr>
          <a:xfrm>
            <a:off x="3466454" y="2691354"/>
            <a:ext cx="733587" cy="592899"/>
          </a:xfrm>
          <a:prstGeom prst="rect">
            <a:avLst/>
          </a:prstGeom>
        </p:spPr>
      </p:pic>
      <p:pic>
        <p:nvPicPr>
          <p:cNvPr id="25" name="Picture 24">
            <a:extLst>
              <a:ext uri="{FF2B5EF4-FFF2-40B4-BE49-F238E27FC236}">
                <a16:creationId xmlns:a16="http://schemas.microsoft.com/office/drawing/2014/main" id="{F5A986AF-5A3A-C7CC-731D-48B4983E3F74}"/>
              </a:ext>
            </a:extLst>
          </p:cNvPr>
          <p:cNvPicPr>
            <a:picLocks noChangeAspect="1"/>
          </p:cNvPicPr>
          <p:nvPr/>
        </p:nvPicPr>
        <p:blipFill>
          <a:blip r:embed="rId9"/>
          <a:stretch>
            <a:fillRect/>
          </a:stretch>
        </p:blipFill>
        <p:spPr>
          <a:xfrm>
            <a:off x="5842383" y="2650211"/>
            <a:ext cx="507234" cy="634042"/>
          </a:xfrm>
          <a:prstGeom prst="rect">
            <a:avLst/>
          </a:prstGeom>
        </p:spPr>
      </p:pic>
      <p:pic>
        <p:nvPicPr>
          <p:cNvPr id="26" name="Picture 25" descr="Icon&#10;&#10;Description automatically generated">
            <a:extLst>
              <a:ext uri="{FF2B5EF4-FFF2-40B4-BE49-F238E27FC236}">
                <a16:creationId xmlns:a16="http://schemas.microsoft.com/office/drawing/2014/main" id="{429288C8-1E24-09C8-A438-BF5C7D7D9F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42539" y="2717054"/>
            <a:ext cx="647027" cy="567199"/>
          </a:xfrm>
          <a:prstGeom prst="rect">
            <a:avLst/>
          </a:prstGeom>
        </p:spPr>
      </p:pic>
      <p:pic>
        <p:nvPicPr>
          <p:cNvPr id="27" name="Picture 26">
            <a:extLst>
              <a:ext uri="{FF2B5EF4-FFF2-40B4-BE49-F238E27FC236}">
                <a16:creationId xmlns:a16="http://schemas.microsoft.com/office/drawing/2014/main" id="{0C42ABD1-664A-2BDE-FB0B-3DDCECE0E02C}"/>
              </a:ext>
            </a:extLst>
          </p:cNvPr>
          <p:cNvPicPr>
            <a:picLocks noChangeAspect="1"/>
          </p:cNvPicPr>
          <p:nvPr/>
        </p:nvPicPr>
        <p:blipFill>
          <a:blip r:embed="rId11"/>
          <a:stretch>
            <a:fillRect/>
          </a:stretch>
        </p:blipFill>
        <p:spPr>
          <a:xfrm>
            <a:off x="10294069" y="2794958"/>
            <a:ext cx="611397" cy="634042"/>
          </a:xfrm>
          <a:prstGeom prst="rect">
            <a:avLst/>
          </a:prstGeom>
        </p:spPr>
      </p:pic>
      <p:pic>
        <p:nvPicPr>
          <p:cNvPr id="28" name="Picture 27">
            <a:extLst>
              <a:ext uri="{FF2B5EF4-FFF2-40B4-BE49-F238E27FC236}">
                <a16:creationId xmlns:a16="http://schemas.microsoft.com/office/drawing/2014/main" id="{A7F2FC0D-141D-6CE4-106D-22D983ED29C8}"/>
              </a:ext>
            </a:extLst>
          </p:cNvPr>
          <p:cNvPicPr>
            <a:picLocks noChangeAspect="1"/>
          </p:cNvPicPr>
          <p:nvPr/>
        </p:nvPicPr>
        <p:blipFill>
          <a:blip r:embed="rId12"/>
          <a:stretch>
            <a:fillRect/>
          </a:stretch>
        </p:blipFill>
        <p:spPr>
          <a:xfrm>
            <a:off x="10851205" y="-5614"/>
            <a:ext cx="1340795" cy="1369322"/>
          </a:xfrm>
          <a:prstGeom prst="rect">
            <a:avLst/>
          </a:prstGeom>
        </p:spPr>
      </p:pic>
    </p:spTree>
    <p:extLst>
      <p:ext uri="{BB962C8B-B14F-4D97-AF65-F5344CB8AC3E}">
        <p14:creationId xmlns:p14="http://schemas.microsoft.com/office/powerpoint/2010/main" val="3739290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uilding with a cross on top&#10;&#10;Description automatically generated with medium confidence">
            <a:extLst>
              <a:ext uri="{FF2B5EF4-FFF2-40B4-BE49-F238E27FC236}">
                <a16:creationId xmlns:a16="http://schemas.microsoft.com/office/drawing/2014/main" id="{F6EE8F6A-D520-27C1-1FC8-18B9F47EEA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
          <a:stretch/>
        </p:blipFill>
        <p:spPr>
          <a:xfrm>
            <a:off x="0" y="0"/>
            <a:ext cx="12191999" cy="6858000"/>
          </a:xfrm>
          <a:prstGeom prst="rect">
            <a:avLst/>
          </a:prstGeom>
        </p:spPr>
      </p:pic>
      <p:sp>
        <p:nvSpPr>
          <p:cNvPr id="4" name="TextBox 3">
            <a:extLst>
              <a:ext uri="{FF2B5EF4-FFF2-40B4-BE49-F238E27FC236}">
                <a16:creationId xmlns:a16="http://schemas.microsoft.com/office/drawing/2014/main" id="{CF9834F6-1A96-2FF6-45BE-FA949C987E1A}"/>
              </a:ext>
            </a:extLst>
          </p:cNvPr>
          <p:cNvSpPr txBox="1"/>
          <p:nvPr/>
        </p:nvSpPr>
        <p:spPr>
          <a:xfrm>
            <a:off x="3182380" y="3036585"/>
            <a:ext cx="5827237" cy="784830"/>
          </a:xfrm>
          <a:prstGeom prst="rect">
            <a:avLst/>
          </a:prstGeom>
          <a:noFill/>
        </p:spPr>
        <p:txBody>
          <a:bodyPr wrap="none" rtlCol="0">
            <a:spAutoFit/>
          </a:bodyPr>
          <a:lstStyle/>
          <a:p>
            <a:pPr algn="ctr"/>
            <a:r>
              <a:rPr lang="sv-SE" sz="4500" b="1" dirty="0">
                <a:solidFill>
                  <a:schemeClr val="bg1"/>
                </a:solidFill>
                <a:latin typeface="Arial" panose="020B0604020202020204" pitchFamily="34" charset="0"/>
                <a:cs typeface="Arial" panose="020B0604020202020204" pitchFamily="34" charset="0"/>
              </a:rPr>
              <a:t>TRO OCH LÄRANDE</a:t>
            </a:r>
          </a:p>
        </p:txBody>
      </p:sp>
      <p:pic>
        <p:nvPicPr>
          <p:cNvPr id="5" name="Picture 4">
            <a:extLst>
              <a:ext uri="{FF2B5EF4-FFF2-40B4-BE49-F238E27FC236}">
                <a16:creationId xmlns:a16="http://schemas.microsoft.com/office/drawing/2014/main" id="{83CC5B1F-FC34-8C37-6211-06D7E8DC1A7F}"/>
              </a:ext>
            </a:extLst>
          </p:cNvPr>
          <p:cNvPicPr>
            <a:picLocks noChangeAspect="1"/>
          </p:cNvPicPr>
          <p:nvPr/>
        </p:nvPicPr>
        <p:blipFill>
          <a:blip r:embed="rId4"/>
          <a:stretch>
            <a:fillRect/>
          </a:stretch>
        </p:blipFill>
        <p:spPr>
          <a:xfrm>
            <a:off x="5434732" y="1861864"/>
            <a:ext cx="1322531" cy="934893"/>
          </a:xfrm>
          <a:prstGeom prst="rect">
            <a:avLst/>
          </a:prstGeom>
        </p:spPr>
      </p:pic>
      <p:pic>
        <p:nvPicPr>
          <p:cNvPr id="6" name="Picture 5">
            <a:extLst>
              <a:ext uri="{FF2B5EF4-FFF2-40B4-BE49-F238E27FC236}">
                <a16:creationId xmlns:a16="http://schemas.microsoft.com/office/drawing/2014/main" id="{6EEE86AE-6BEE-0D5A-DBBF-169A6A06D63C}"/>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3052862136"/>
      </p:ext>
    </p:extLst>
  </p:cSld>
  <p:clrMapOvr>
    <a:masterClrMapping/>
  </p:clrMapOvr>
  <p:transition spd="slow" advClick="0">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outdoor, ground, sky, plant&#10;&#10;Description automatically generated">
            <a:extLst>
              <a:ext uri="{FF2B5EF4-FFF2-40B4-BE49-F238E27FC236}">
                <a16:creationId xmlns:a16="http://schemas.microsoft.com/office/drawing/2014/main" id="{BCC411AB-5A05-D16D-37CE-4DAF323B878D}"/>
              </a:ext>
            </a:extLst>
          </p:cNvPr>
          <p:cNvPicPr>
            <a:picLocks noChangeAspect="1"/>
          </p:cNvPicPr>
          <p:nvPr/>
        </p:nvPicPr>
        <p:blipFill rotWithShape="1">
          <a:blip r:embed="rId3" cstate="screen">
            <a:alphaModFix amt="91000"/>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804A943A-0C35-B69E-E128-F45055A23732}"/>
              </a:ext>
            </a:extLst>
          </p:cNvPr>
          <p:cNvPicPr>
            <a:picLocks noChangeAspect="1"/>
          </p:cNvPicPr>
          <p:nvPr/>
        </p:nvPicPr>
        <p:blipFill>
          <a:blip r:embed="rId4">
            <a:alphaModFix amt="32000"/>
            <a:extLst>
              <a:ext uri="{28A0092B-C50C-407E-A947-70E740481C1C}">
                <a14:useLocalDpi xmlns:a14="http://schemas.microsoft.com/office/drawing/2010/main"/>
              </a:ext>
            </a:extLst>
          </a:blip>
          <a:stretch>
            <a:fillRect/>
          </a:stretch>
        </p:blipFill>
        <p:spPr>
          <a:xfrm rot="10800000">
            <a:off x="-4" y="743918"/>
            <a:ext cx="12192002" cy="6114082"/>
          </a:xfrm>
          <a:prstGeom prst="rect">
            <a:avLst/>
          </a:prstGeom>
        </p:spPr>
      </p:pic>
      <p:sp>
        <p:nvSpPr>
          <p:cNvPr id="4" name="TextBox 3">
            <a:extLst>
              <a:ext uri="{FF2B5EF4-FFF2-40B4-BE49-F238E27FC236}">
                <a16:creationId xmlns:a16="http://schemas.microsoft.com/office/drawing/2014/main" id="{CF9834F6-1A96-2FF6-45BE-FA949C987E1A}"/>
              </a:ext>
            </a:extLst>
          </p:cNvPr>
          <p:cNvSpPr txBox="1"/>
          <p:nvPr/>
        </p:nvSpPr>
        <p:spPr>
          <a:xfrm>
            <a:off x="0" y="3036585"/>
            <a:ext cx="12191999" cy="784830"/>
          </a:xfrm>
          <a:prstGeom prst="rect">
            <a:avLst/>
          </a:prstGeom>
          <a:noFill/>
        </p:spPr>
        <p:txBody>
          <a:bodyPr wrap="square" rtlCol="0">
            <a:spAutoFit/>
          </a:bodyPr>
          <a:lstStyle/>
          <a:p>
            <a:pPr algn="ctr"/>
            <a:r>
              <a:rPr lang="en-GB" sz="4500" b="1" cap="all" dirty="0">
                <a:solidFill>
                  <a:schemeClr val="bg1"/>
                </a:solidFill>
                <a:latin typeface="Arial" panose="020B0604020202020204" pitchFamily="34" charset="0"/>
                <a:cs typeface="Arial" panose="020B0604020202020204" pitchFamily="34" charset="0"/>
              </a:rPr>
              <a:t>JÄMSTÄLLDHET OCH HÄLSA</a:t>
            </a:r>
          </a:p>
        </p:txBody>
      </p:sp>
      <p:pic>
        <p:nvPicPr>
          <p:cNvPr id="7" name="Picture 6">
            <a:extLst>
              <a:ext uri="{FF2B5EF4-FFF2-40B4-BE49-F238E27FC236}">
                <a16:creationId xmlns:a16="http://schemas.microsoft.com/office/drawing/2014/main" id="{E2CBED6C-D5D8-A81E-973E-047F5668931C}"/>
              </a:ext>
            </a:extLst>
          </p:cNvPr>
          <p:cNvPicPr>
            <a:picLocks noChangeAspect="1"/>
          </p:cNvPicPr>
          <p:nvPr/>
        </p:nvPicPr>
        <p:blipFill>
          <a:blip r:embed="rId5"/>
          <a:stretch>
            <a:fillRect/>
          </a:stretch>
        </p:blipFill>
        <p:spPr>
          <a:xfrm>
            <a:off x="5452463" y="1957062"/>
            <a:ext cx="1287067" cy="1040232"/>
          </a:xfrm>
          <a:prstGeom prst="rect">
            <a:avLst/>
          </a:prstGeom>
        </p:spPr>
      </p:pic>
      <p:pic>
        <p:nvPicPr>
          <p:cNvPr id="6" name="Picture 5">
            <a:extLst>
              <a:ext uri="{FF2B5EF4-FFF2-40B4-BE49-F238E27FC236}">
                <a16:creationId xmlns:a16="http://schemas.microsoft.com/office/drawing/2014/main" id="{FDD81A37-7E71-1817-D302-2291569EFDAF}"/>
              </a:ext>
            </a:extLst>
          </p:cNvPr>
          <p:cNvPicPr>
            <a:picLocks noChangeAspect="1"/>
          </p:cNvPicPr>
          <p:nvPr/>
        </p:nvPicPr>
        <p:blipFill>
          <a:blip r:embed="rId6"/>
          <a:stretch>
            <a:fillRect/>
          </a:stretch>
        </p:blipFill>
        <p:spPr>
          <a:xfrm>
            <a:off x="10847673" y="0"/>
            <a:ext cx="1344328" cy="1372930"/>
          </a:xfrm>
          <a:prstGeom prst="rect">
            <a:avLst/>
          </a:prstGeom>
        </p:spPr>
      </p:pic>
    </p:spTree>
    <p:extLst>
      <p:ext uri="{BB962C8B-B14F-4D97-AF65-F5344CB8AC3E}">
        <p14:creationId xmlns:p14="http://schemas.microsoft.com/office/powerpoint/2010/main" val="2909306217"/>
      </p:ext>
    </p:extLst>
  </p:cSld>
  <p:clrMapOvr>
    <a:masterClrMapping/>
  </p:clrMapOvr>
  <p:transition spd="slow" advClick="0">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sky, water, outdoor&#10;&#10;Description automatically generated">
            <a:extLst>
              <a:ext uri="{FF2B5EF4-FFF2-40B4-BE49-F238E27FC236}">
                <a16:creationId xmlns:a16="http://schemas.microsoft.com/office/drawing/2014/main" id="{47B8A6BC-EE01-ADD2-EA0D-A8119CF206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71F70CD1-5E69-E671-6E33-0E85E38F4785}"/>
              </a:ext>
            </a:extLst>
          </p:cNvPr>
          <p:cNvPicPr>
            <a:picLocks noChangeAspect="1"/>
          </p:cNvPicPr>
          <p:nvPr/>
        </p:nvPicPr>
        <p:blipFill>
          <a:blip r:embed="rId4">
            <a:alphaModFix amt="32000"/>
            <a:extLst>
              <a:ext uri="{28A0092B-C50C-407E-A947-70E740481C1C}">
                <a14:useLocalDpi xmlns:a14="http://schemas.microsoft.com/office/drawing/2010/main"/>
              </a:ext>
            </a:extLst>
          </a:blip>
          <a:stretch>
            <a:fillRect/>
          </a:stretch>
        </p:blipFill>
        <p:spPr>
          <a:xfrm>
            <a:off x="-4" y="0"/>
            <a:ext cx="12192002" cy="4686300"/>
          </a:xfrm>
          <a:prstGeom prst="rect">
            <a:avLst/>
          </a:prstGeom>
        </p:spPr>
      </p:pic>
      <p:sp>
        <p:nvSpPr>
          <p:cNvPr id="9" name="TextBox 8">
            <a:extLst>
              <a:ext uri="{FF2B5EF4-FFF2-40B4-BE49-F238E27FC236}">
                <a16:creationId xmlns:a16="http://schemas.microsoft.com/office/drawing/2014/main" id="{DEDC3EFD-3119-8935-EFFE-E871B8018BD7}"/>
              </a:ext>
            </a:extLst>
          </p:cNvPr>
          <p:cNvSpPr txBox="1"/>
          <p:nvPr/>
        </p:nvSpPr>
        <p:spPr>
          <a:xfrm>
            <a:off x="0" y="3043206"/>
            <a:ext cx="12191999" cy="1477328"/>
          </a:xfrm>
          <a:prstGeom prst="rect">
            <a:avLst/>
          </a:prstGeom>
          <a:noFill/>
        </p:spPr>
        <p:txBody>
          <a:bodyPr wrap="square" rtlCol="0">
            <a:spAutoFit/>
          </a:bodyPr>
          <a:lstStyle/>
          <a:p>
            <a:pPr algn="ctr"/>
            <a:r>
              <a:rPr lang="en-GB" sz="4500" b="1" cap="all" dirty="0">
                <a:solidFill>
                  <a:schemeClr val="bg1"/>
                </a:solidFill>
                <a:latin typeface="Arial" panose="020B0604020202020204" pitchFamily="34" charset="0"/>
                <a:cs typeface="Arial" panose="020B0604020202020204" pitchFamily="34" charset="0"/>
              </a:rPr>
              <a:t>FÖRSÖRJNING</a:t>
            </a:r>
          </a:p>
          <a:p>
            <a:pPr algn="ctr"/>
            <a:r>
              <a:rPr lang="en-GB" sz="4500" b="1" cap="all" dirty="0">
                <a:solidFill>
                  <a:schemeClr val="bg1"/>
                </a:solidFill>
                <a:latin typeface="Arial" panose="020B0604020202020204" pitchFamily="34" charset="0"/>
                <a:cs typeface="Arial" panose="020B0604020202020204" pitchFamily="34" charset="0"/>
              </a:rPr>
              <a:t>OCH KLIMATRÄTTVISA</a:t>
            </a:r>
          </a:p>
        </p:txBody>
      </p:sp>
      <p:pic>
        <p:nvPicPr>
          <p:cNvPr id="10" name="Picture 9">
            <a:extLst>
              <a:ext uri="{FF2B5EF4-FFF2-40B4-BE49-F238E27FC236}">
                <a16:creationId xmlns:a16="http://schemas.microsoft.com/office/drawing/2014/main" id="{38E1D7A2-251F-F2F3-21EB-AC0A6F0E61A8}"/>
              </a:ext>
            </a:extLst>
          </p:cNvPr>
          <p:cNvPicPr>
            <a:picLocks noChangeAspect="1"/>
          </p:cNvPicPr>
          <p:nvPr/>
        </p:nvPicPr>
        <p:blipFill>
          <a:blip r:embed="rId5"/>
          <a:stretch>
            <a:fillRect/>
          </a:stretch>
        </p:blipFill>
        <p:spPr>
          <a:xfrm>
            <a:off x="5667961" y="1676232"/>
            <a:ext cx="856072" cy="1070090"/>
          </a:xfrm>
          <a:prstGeom prst="rect">
            <a:avLst/>
          </a:prstGeom>
        </p:spPr>
      </p:pic>
      <p:pic>
        <p:nvPicPr>
          <p:cNvPr id="8" name="Picture 7">
            <a:extLst>
              <a:ext uri="{FF2B5EF4-FFF2-40B4-BE49-F238E27FC236}">
                <a16:creationId xmlns:a16="http://schemas.microsoft.com/office/drawing/2014/main" id="{B11A8250-F847-10E0-7A11-01DE6FA5C38F}"/>
              </a:ext>
            </a:extLst>
          </p:cNvPr>
          <p:cNvPicPr>
            <a:picLocks noChangeAspect="1"/>
          </p:cNvPicPr>
          <p:nvPr/>
        </p:nvPicPr>
        <p:blipFill>
          <a:blip r:embed="rId6"/>
          <a:stretch>
            <a:fillRect/>
          </a:stretch>
        </p:blipFill>
        <p:spPr>
          <a:xfrm>
            <a:off x="10847673" y="0"/>
            <a:ext cx="1344328" cy="1372930"/>
          </a:xfrm>
          <a:prstGeom prst="rect">
            <a:avLst/>
          </a:prstGeom>
        </p:spPr>
      </p:pic>
    </p:spTree>
    <p:extLst>
      <p:ext uri="{BB962C8B-B14F-4D97-AF65-F5344CB8AC3E}">
        <p14:creationId xmlns:p14="http://schemas.microsoft.com/office/powerpoint/2010/main" val="1270924846"/>
      </p:ext>
    </p:extLst>
  </p:cSld>
  <p:clrMapOvr>
    <a:masterClrMapping/>
  </p:clrMapOvr>
  <p:transition spd="slow" advClick="0">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outdoor, tree, sky, ground&#10;&#10;Description automatically generated">
            <a:extLst>
              <a:ext uri="{FF2B5EF4-FFF2-40B4-BE49-F238E27FC236}">
                <a16:creationId xmlns:a16="http://schemas.microsoft.com/office/drawing/2014/main" id="{3111CB74-09FC-7958-D672-242D6F9DF742}"/>
              </a:ext>
            </a:extLst>
          </p:cNvPr>
          <p:cNvPicPr>
            <a:picLocks noChangeAspect="1"/>
          </p:cNvPicPr>
          <p:nvPr/>
        </p:nvPicPr>
        <p:blipFill>
          <a:blip r:embed="rId3">
            <a:alphaModFix amt="91000"/>
            <a:extLst>
              <a:ext uri="{28A0092B-C50C-407E-A947-70E740481C1C}">
                <a14:useLocalDpi xmlns:a14="http://schemas.microsoft.com/office/drawing/2010/main"/>
              </a:ext>
            </a:extLst>
          </a:blip>
          <a:stretch>
            <a:fillRect/>
          </a:stretch>
        </p:blipFill>
        <p:spPr>
          <a:xfrm>
            <a:off x="2741" y="0"/>
            <a:ext cx="12186518" cy="6858000"/>
          </a:xfrm>
          <a:prstGeom prst="rect">
            <a:avLst/>
          </a:prstGeom>
        </p:spPr>
      </p:pic>
      <p:pic>
        <p:nvPicPr>
          <p:cNvPr id="5" name="Picture 4" descr="Icon&#10;&#10;Description automatically generated">
            <a:extLst>
              <a:ext uri="{FF2B5EF4-FFF2-40B4-BE49-F238E27FC236}">
                <a16:creationId xmlns:a16="http://schemas.microsoft.com/office/drawing/2014/main" id="{A6D8A5E4-CE55-B2E3-9E26-0E69D1E9E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3806" y="1682184"/>
            <a:ext cx="1244385" cy="1090857"/>
          </a:xfrm>
          <a:prstGeom prst="rect">
            <a:avLst/>
          </a:prstGeom>
        </p:spPr>
      </p:pic>
      <p:sp>
        <p:nvSpPr>
          <p:cNvPr id="10" name="TextBox 9">
            <a:extLst>
              <a:ext uri="{FF2B5EF4-FFF2-40B4-BE49-F238E27FC236}">
                <a16:creationId xmlns:a16="http://schemas.microsoft.com/office/drawing/2014/main" id="{6E825593-DAE8-E0F3-F419-C5B39F4873DC}"/>
              </a:ext>
            </a:extLst>
          </p:cNvPr>
          <p:cNvSpPr txBox="1"/>
          <p:nvPr/>
        </p:nvSpPr>
        <p:spPr>
          <a:xfrm>
            <a:off x="0" y="3036585"/>
            <a:ext cx="12191999" cy="784830"/>
          </a:xfrm>
          <a:prstGeom prst="rect">
            <a:avLst/>
          </a:prstGeom>
          <a:noFill/>
        </p:spPr>
        <p:txBody>
          <a:bodyPr wrap="square" rtlCol="0">
            <a:spAutoFit/>
          </a:bodyPr>
          <a:lstStyle/>
          <a:p>
            <a:pPr algn="ctr"/>
            <a:r>
              <a:rPr lang="en-GB" sz="4500" b="1" cap="all" dirty="0">
                <a:solidFill>
                  <a:schemeClr val="bg1"/>
                </a:solidFill>
                <a:latin typeface="Arial" panose="020B0604020202020204" pitchFamily="34" charset="0"/>
                <a:cs typeface="Arial" panose="020B0604020202020204" pitchFamily="34" charset="0"/>
              </a:rPr>
              <a:t>KATASTROFINSATSER</a:t>
            </a:r>
          </a:p>
        </p:txBody>
      </p:sp>
      <p:pic>
        <p:nvPicPr>
          <p:cNvPr id="6" name="Picture 5">
            <a:extLst>
              <a:ext uri="{FF2B5EF4-FFF2-40B4-BE49-F238E27FC236}">
                <a16:creationId xmlns:a16="http://schemas.microsoft.com/office/drawing/2014/main" id="{1FA68D99-9A54-FC9D-4923-CE580D478B69}"/>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2716273236"/>
      </p:ext>
    </p:extLst>
  </p:cSld>
  <p:clrMapOvr>
    <a:masterClrMapping/>
  </p:clrMapOvr>
  <p:transition spd="slow" advClick="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477A0BBC-00AD-2835-944C-D3EBD20558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1999" cy="6858000"/>
          </a:xfrm>
          <a:prstGeom prst="rect">
            <a:avLst/>
          </a:prstGeom>
        </p:spPr>
      </p:pic>
      <p:pic>
        <p:nvPicPr>
          <p:cNvPr id="2" name="Picture 1">
            <a:extLst>
              <a:ext uri="{FF2B5EF4-FFF2-40B4-BE49-F238E27FC236}">
                <a16:creationId xmlns:a16="http://schemas.microsoft.com/office/drawing/2014/main" id="{5DCF8289-E8F5-5742-9825-5F3B6DED6641}"/>
              </a:ext>
            </a:extLst>
          </p:cNvPr>
          <p:cNvPicPr>
            <a:picLocks noChangeAspect="1"/>
          </p:cNvPicPr>
          <p:nvPr/>
        </p:nvPicPr>
        <p:blipFill>
          <a:blip r:embed="rId4"/>
          <a:stretch>
            <a:fillRect/>
          </a:stretch>
        </p:blipFill>
        <p:spPr>
          <a:xfrm>
            <a:off x="5380850" y="1720313"/>
            <a:ext cx="1061514" cy="1100830"/>
          </a:xfrm>
          <a:prstGeom prst="rect">
            <a:avLst/>
          </a:prstGeom>
        </p:spPr>
      </p:pic>
      <p:sp>
        <p:nvSpPr>
          <p:cNvPr id="9" name="TextBox 8">
            <a:extLst>
              <a:ext uri="{FF2B5EF4-FFF2-40B4-BE49-F238E27FC236}">
                <a16:creationId xmlns:a16="http://schemas.microsoft.com/office/drawing/2014/main" id="{32CF6D4D-DAE5-D405-EBE7-AD461224361B}"/>
              </a:ext>
            </a:extLst>
          </p:cNvPr>
          <p:cNvSpPr txBox="1"/>
          <p:nvPr/>
        </p:nvSpPr>
        <p:spPr>
          <a:xfrm>
            <a:off x="0" y="3036585"/>
            <a:ext cx="12191999" cy="784830"/>
          </a:xfrm>
          <a:prstGeom prst="rect">
            <a:avLst/>
          </a:prstGeom>
          <a:noFill/>
        </p:spPr>
        <p:txBody>
          <a:bodyPr wrap="square" rtlCol="0">
            <a:spAutoFit/>
          </a:bodyPr>
          <a:lstStyle/>
          <a:p>
            <a:pPr algn="ctr"/>
            <a:r>
              <a:rPr lang="en-GB" sz="4500" b="1" cap="all" dirty="0">
                <a:solidFill>
                  <a:schemeClr val="bg1"/>
                </a:solidFill>
                <a:latin typeface="Arial" panose="020B0604020202020204" pitchFamily="34" charset="0"/>
                <a:cs typeface="Arial" panose="020B0604020202020204" pitchFamily="34" charset="0"/>
              </a:rPr>
              <a:t>FRED OCH DEMOKRATI</a:t>
            </a:r>
          </a:p>
        </p:txBody>
      </p:sp>
      <p:pic>
        <p:nvPicPr>
          <p:cNvPr id="6" name="Picture 5">
            <a:extLst>
              <a:ext uri="{FF2B5EF4-FFF2-40B4-BE49-F238E27FC236}">
                <a16:creationId xmlns:a16="http://schemas.microsoft.com/office/drawing/2014/main" id="{850F91AA-CE85-2F7C-4BEC-7421E93F59D8}"/>
              </a:ext>
            </a:extLst>
          </p:cNvPr>
          <p:cNvPicPr>
            <a:picLocks noChangeAspect="1"/>
          </p:cNvPicPr>
          <p:nvPr/>
        </p:nvPicPr>
        <p:blipFill>
          <a:blip r:embed="rId5"/>
          <a:stretch>
            <a:fillRect/>
          </a:stretch>
        </p:blipFill>
        <p:spPr>
          <a:xfrm>
            <a:off x="10847673" y="0"/>
            <a:ext cx="1344328" cy="1372930"/>
          </a:xfrm>
          <a:prstGeom prst="rect">
            <a:avLst/>
          </a:prstGeom>
        </p:spPr>
      </p:pic>
    </p:spTree>
    <p:extLst>
      <p:ext uri="{BB962C8B-B14F-4D97-AF65-F5344CB8AC3E}">
        <p14:creationId xmlns:p14="http://schemas.microsoft.com/office/powerpoint/2010/main" val="3536673253"/>
      </p:ext>
    </p:extLst>
  </p:cSld>
  <p:clrMapOvr>
    <a:masterClrMapping/>
  </p:clrMapOvr>
  <p:transition spd="slow" advClick="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1756CE-9812-42F2-E0E5-BE256C9818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28402"/>
            <a:ext cx="8915400" cy="5529597"/>
          </a:xfrm>
          <a:prstGeom prst="rect">
            <a:avLst/>
          </a:prstGeom>
        </p:spPr>
      </p:pic>
      <p:sp>
        <p:nvSpPr>
          <p:cNvPr id="4" name="TextBox 3">
            <a:extLst>
              <a:ext uri="{FF2B5EF4-FFF2-40B4-BE49-F238E27FC236}">
                <a16:creationId xmlns:a16="http://schemas.microsoft.com/office/drawing/2014/main" id="{3ECB5CB7-1844-1AB1-CBE4-0901410E6B49}"/>
              </a:ext>
            </a:extLst>
          </p:cNvPr>
          <p:cNvSpPr txBox="1"/>
          <p:nvPr/>
        </p:nvSpPr>
        <p:spPr>
          <a:xfrm>
            <a:off x="8915401" y="2136338"/>
            <a:ext cx="2819400" cy="2585323"/>
          </a:xfrm>
          <a:prstGeom prst="rect">
            <a:avLst/>
          </a:prstGeom>
          <a:noFill/>
        </p:spPr>
        <p:txBody>
          <a:bodyPr wrap="square" rtlCol="0">
            <a:spAutoFit/>
          </a:bodyPr>
          <a:lstStyle/>
          <a:p>
            <a:r>
              <a:rPr lang="en-GB" dirty="0" err="1"/>
              <a:t>Actum</a:t>
            </a:r>
            <a:r>
              <a:rPr lang="en-GB" dirty="0"/>
              <a:t> </a:t>
            </a:r>
            <a:r>
              <a:rPr lang="en-GB" dirty="0" err="1"/>
              <a:t>är</a:t>
            </a:r>
            <a:r>
              <a:rPr lang="en-GB" dirty="0"/>
              <a:t> </a:t>
            </a:r>
            <a:r>
              <a:rPr lang="en-GB" dirty="0" err="1"/>
              <a:t>platsen</a:t>
            </a:r>
            <a:r>
              <a:rPr lang="en-GB" dirty="0"/>
              <a:t> för dig </a:t>
            </a:r>
            <a:r>
              <a:rPr lang="en-GB" dirty="0" err="1"/>
              <a:t>som</a:t>
            </a:r>
            <a:r>
              <a:rPr lang="en-GB" dirty="0"/>
              <a:t> </a:t>
            </a:r>
            <a:r>
              <a:rPr lang="en-GB" dirty="0" err="1"/>
              <a:t>vill</a:t>
            </a:r>
            <a:r>
              <a:rPr lang="en-GB" dirty="0"/>
              <a:t> </a:t>
            </a:r>
            <a:r>
              <a:rPr lang="en-GB" dirty="0" err="1"/>
              <a:t>möta</a:t>
            </a:r>
            <a:r>
              <a:rPr lang="en-GB" dirty="0"/>
              <a:t> </a:t>
            </a:r>
            <a:r>
              <a:rPr lang="en-GB" dirty="0" err="1"/>
              <a:t>människor</a:t>
            </a:r>
            <a:r>
              <a:rPr lang="en-GB" dirty="0"/>
              <a:t> </a:t>
            </a:r>
            <a:r>
              <a:rPr lang="en-GB" dirty="0" err="1"/>
              <a:t>över</a:t>
            </a:r>
            <a:r>
              <a:rPr lang="en-GB" dirty="0"/>
              <a:t> </a:t>
            </a:r>
            <a:r>
              <a:rPr lang="en-GB" dirty="0" err="1"/>
              <a:t>hela</a:t>
            </a:r>
            <a:r>
              <a:rPr lang="en-GB" dirty="0"/>
              <a:t> </a:t>
            </a:r>
            <a:r>
              <a:rPr lang="en-GB" dirty="0" err="1"/>
              <a:t>världen</a:t>
            </a:r>
            <a:r>
              <a:rPr lang="en-GB" dirty="0"/>
              <a:t> </a:t>
            </a:r>
            <a:r>
              <a:rPr lang="en-GB" dirty="0" err="1"/>
              <a:t>och</a:t>
            </a:r>
            <a:r>
              <a:rPr lang="en-GB" dirty="0"/>
              <a:t> </a:t>
            </a:r>
            <a:r>
              <a:rPr lang="en-GB" dirty="0" err="1"/>
              <a:t>tillsammans</a:t>
            </a:r>
            <a:r>
              <a:rPr lang="en-GB" dirty="0"/>
              <a:t> </a:t>
            </a:r>
            <a:r>
              <a:rPr lang="en-GB" dirty="0" err="1"/>
              <a:t>göra</a:t>
            </a:r>
            <a:r>
              <a:rPr lang="en-GB" dirty="0"/>
              <a:t> </a:t>
            </a:r>
            <a:r>
              <a:rPr lang="en-GB" dirty="0" err="1"/>
              <a:t>skillnad</a:t>
            </a:r>
            <a:r>
              <a:rPr lang="en-GB" dirty="0"/>
              <a:t>. </a:t>
            </a:r>
            <a:r>
              <a:rPr lang="en-GB" dirty="0" err="1"/>
              <a:t>Här</a:t>
            </a:r>
            <a:r>
              <a:rPr lang="en-GB" dirty="0"/>
              <a:t> </a:t>
            </a:r>
            <a:r>
              <a:rPr lang="en-GB" dirty="0" err="1"/>
              <a:t>finns</a:t>
            </a:r>
            <a:r>
              <a:rPr lang="en-GB" dirty="0"/>
              <a:t> </a:t>
            </a:r>
            <a:r>
              <a:rPr lang="en-GB" dirty="0" err="1"/>
              <a:t>kunskap</a:t>
            </a:r>
            <a:r>
              <a:rPr lang="en-GB" dirty="0"/>
              <a:t> om Act Svenska </a:t>
            </a:r>
            <a:r>
              <a:rPr lang="en-GB" dirty="0" err="1"/>
              <a:t>kyrkans</a:t>
            </a:r>
            <a:r>
              <a:rPr lang="en-GB" dirty="0"/>
              <a:t> </a:t>
            </a:r>
            <a:r>
              <a:rPr lang="en-GB" dirty="0" err="1"/>
              <a:t>arbete</a:t>
            </a:r>
            <a:r>
              <a:rPr lang="en-GB" dirty="0"/>
              <a:t> </a:t>
            </a:r>
            <a:r>
              <a:rPr lang="en-GB" dirty="0" err="1"/>
              <a:t>som</a:t>
            </a:r>
            <a:r>
              <a:rPr lang="en-GB" dirty="0"/>
              <a:t> </a:t>
            </a:r>
            <a:r>
              <a:rPr lang="en-GB" dirty="0" err="1"/>
              <a:t>inspirerar</a:t>
            </a:r>
            <a:r>
              <a:rPr lang="en-GB" dirty="0"/>
              <a:t> till </a:t>
            </a:r>
            <a:r>
              <a:rPr lang="en-GB" dirty="0" err="1"/>
              <a:t>engagemang</a:t>
            </a:r>
            <a:r>
              <a:rPr lang="en-GB" dirty="0"/>
              <a:t>.</a:t>
            </a:r>
            <a:br>
              <a:rPr lang="en-GB" dirty="0"/>
            </a:br>
            <a:endParaRPr lang="en-GB" dirty="0"/>
          </a:p>
          <a:p>
            <a:endParaRPr lang="sv-SE" dirty="0"/>
          </a:p>
        </p:txBody>
      </p:sp>
      <p:sp>
        <p:nvSpPr>
          <p:cNvPr id="5" name="TextBox 4">
            <a:extLst>
              <a:ext uri="{FF2B5EF4-FFF2-40B4-BE49-F238E27FC236}">
                <a16:creationId xmlns:a16="http://schemas.microsoft.com/office/drawing/2014/main" id="{D56D4DBB-D67E-E106-980D-65C89457CF42}"/>
              </a:ext>
            </a:extLst>
          </p:cNvPr>
          <p:cNvSpPr txBox="1"/>
          <p:nvPr/>
        </p:nvSpPr>
        <p:spPr>
          <a:xfrm>
            <a:off x="572308" y="557107"/>
            <a:ext cx="5523692" cy="369332"/>
          </a:xfrm>
          <a:prstGeom prst="rect">
            <a:avLst/>
          </a:prstGeom>
          <a:noFill/>
        </p:spPr>
        <p:txBody>
          <a:bodyPr wrap="none" rtlCol="0">
            <a:spAutoFit/>
          </a:bodyPr>
          <a:lstStyle/>
          <a:p>
            <a:r>
              <a:rPr lang="en-SE" b="1" dirty="0">
                <a:latin typeface="Arial" panose="020B0604020202020204" pitchFamily="34" charset="0"/>
                <a:cs typeface="Arial" panose="020B0604020202020204" pitchFamily="34" charset="0"/>
              </a:rPr>
              <a:t>ACTUM – Act Svenska kyrkans utbildningsportal</a:t>
            </a:r>
            <a:endParaRPr lang="sv-SE"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FDE44C3-5145-2C73-C6EF-80608F9EB4BA}"/>
              </a:ext>
            </a:extLst>
          </p:cNvPr>
          <p:cNvPicPr>
            <a:picLocks noChangeAspect="1"/>
          </p:cNvPicPr>
          <p:nvPr/>
        </p:nvPicPr>
        <p:blipFill>
          <a:blip r:embed="rId4"/>
          <a:stretch>
            <a:fillRect/>
          </a:stretch>
        </p:blipFill>
        <p:spPr>
          <a:xfrm>
            <a:off x="10847673" y="0"/>
            <a:ext cx="1344328" cy="1372930"/>
          </a:xfrm>
          <a:prstGeom prst="rect">
            <a:avLst/>
          </a:prstGeom>
        </p:spPr>
      </p:pic>
    </p:spTree>
    <p:extLst>
      <p:ext uri="{BB962C8B-B14F-4D97-AF65-F5344CB8AC3E}">
        <p14:creationId xmlns:p14="http://schemas.microsoft.com/office/powerpoint/2010/main" val="759678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3379525"/>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nvGrpSpPr>
          <p:cNvPr id="15" name="Group 14">
            <a:extLst>
              <a:ext uri="{FF2B5EF4-FFF2-40B4-BE49-F238E27FC236}">
                <a16:creationId xmlns:a16="http://schemas.microsoft.com/office/drawing/2014/main" id="{C98EC64C-565D-6A31-BBB6-56FF031BE529}"/>
              </a:ext>
            </a:extLst>
          </p:cNvPr>
          <p:cNvGrpSpPr/>
          <p:nvPr/>
        </p:nvGrpSpPr>
        <p:grpSpPr>
          <a:xfrm>
            <a:off x="1756563" y="1268544"/>
            <a:ext cx="7270398" cy="4172169"/>
            <a:chOff x="1756563" y="1268544"/>
            <a:chExt cx="7270398" cy="4172169"/>
          </a:xfrm>
        </p:grpSpPr>
        <p:grpSp>
          <p:nvGrpSpPr>
            <p:cNvPr id="6" name="Group 5"/>
            <p:cNvGrpSpPr/>
            <p:nvPr/>
          </p:nvGrpSpPr>
          <p:grpSpPr>
            <a:xfrm>
              <a:off x="5972015" y="2396849"/>
              <a:ext cx="3054946" cy="2548527"/>
              <a:chOff x="3409328" y="2071430"/>
              <a:chExt cx="3054946" cy="1727490"/>
            </a:xfrm>
          </p:grpSpPr>
          <p:sp>
            <p:nvSpPr>
              <p:cNvPr id="3" name="TextBox 2"/>
              <p:cNvSpPr txBox="1"/>
              <p:nvPr/>
            </p:nvSpPr>
            <p:spPr>
              <a:xfrm>
                <a:off x="3409328" y="2071430"/>
                <a:ext cx="3054946" cy="312935"/>
              </a:xfrm>
              <a:prstGeom prst="rect">
                <a:avLst/>
              </a:prstGeom>
              <a:noFill/>
            </p:spPr>
            <p:txBody>
              <a:bodyPr wrap="square" rtlCol="0">
                <a:spAutoFit/>
              </a:bodyPr>
              <a:lstStyle/>
              <a:p>
                <a:r>
                  <a:rPr lang="en-US" sz="2400" b="1" dirty="0" err="1">
                    <a:latin typeface="Arial"/>
                    <a:cs typeface="Arial"/>
                  </a:rPr>
                  <a:t>Lutherhjälpen</a:t>
                </a:r>
                <a:endParaRPr lang="en-US" sz="2400" b="1" dirty="0">
                  <a:latin typeface="Arial"/>
                  <a:cs typeface="Arial"/>
                </a:endParaRPr>
              </a:p>
            </p:txBody>
          </p:sp>
          <p:sp>
            <p:nvSpPr>
              <p:cNvPr id="22" name="TextBox 21"/>
              <p:cNvSpPr txBox="1"/>
              <p:nvPr/>
            </p:nvSpPr>
            <p:spPr>
              <a:xfrm>
                <a:off x="3409328" y="2384365"/>
                <a:ext cx="697627" cy="250348"/>
              </a:xfrm>
              <a:prstGeom prst="rect">
                <a:avLst/>
              </a:prstGeom>
              <a:noFill/>
            </p:spPr>
            <p:txBody>
              <a:bodyPr wrap="none" rtlCol="0">
                <a:spAutoFit/>
              </a:bodyPr>
              <a:lstStyle/>
              <a:p>
                <a:r>
                  <a:rPr lang="en-US" dirty="0">
                    <a:latin typeface="Arial"/>
                    <a:cs typeface="Arial"/>
                  </a:rPr>
                  <a:t>1947</a:t>
                </a:r>
              </a:p>
            </p:txBody>
          </p:sp>
          <p:sp>
            <p:nvSpPr>
              <p:cNvPr id="9" name="TextBox 8"/>
              <p:cNvSpPr txBox="1"/>
              <p:nvPr/>
            </p:nvSpPr>
            <p:spPr>
              <a:xfrm>
                <a:off x="3439904" y="2860117"/>
                <a:ext cx="2939025" cy="938803"/>
              </a:xfrm>
              <a:prstGeom prst="rect">
                <a:avLst/>
              </a:prstGeom>
              <a:noFill/>
            </p:spPr>
            <p:txBody>
              <a:bodyPr wrap="square" rtlCol="0">
                <a:spAutoFit/>
              </a:bodyPr>
              <a:lstStyle/>
              <a:p>
                <a:pPr>
                  <a:lnSpc>
                    <a:spcPct val="140000"/>
                  </a:lnSpc>
                </a:pPr>
                <a:r>
                  <a:rPr lang="sv-SE" sz="1200" dirty="0">
                    <a:latin typeface="Arial"/>
                    <a:cs typeface="Arial"/>
                  </a:rPr>
                  <a:t>Lutherhjälpen var en hjälporganisation inom Svenska kyrkan som bedrev utvecklingsarbete, utövade påverkan i internationella rättvisefrågor och utförde katastrofinsatser.</a:t>
                </a:r>
              </a:p>
            </p:txBody>
          </p:sp>
        </p:gr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6563" y="1268544"/>
              <a:ext cx="4092155" cy="4172169"/>
            </a:xfrm>
            <a:prstGeom prst="rect">
              <a:avLst/>
            </a:prstGeom>
            <a:noFill/>
            <a:ln w="57150">
              <a:noFill/>
            </a:ln>
          </p:spPr>
        </p:pic>
        <p:sp>
          <p:nvSpPr>
            <p:cNvPr id="12" name="Oval 11"/>
            <p:cNvSpPr/>
            <p:nvPr/>
          </p:nvSpPr>
          <p:spPr>
            <a:xfrm>
              <a:off x="6205181" y="3292637"/>
              <a:ext cx="207476" cy="207476"/>
            </a:xfrm>
            <a:prstGeom prst="ellipse">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spTree>
    <p:extLst>
      <p:ext uri="{BB962C8B-B14F-4D97-AF65-F5344CB8AC3E}">
        <p14:creationId xmlns:p14="http://schemas.microsoft.com/office/powerpoint/2010/main" val="360040953"/>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8484E-2B17-FEF0-B5B5-73E8A8BF79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9" cy="6883154"/>
          </a:xfrm>
          <a:prstGeom prst="rect">
            <a:avLst/>
          </a:prstGeom>
        </p:spPr>
      </p:pic>
      <p:sp>
        <p:nvSpPr>
          <p:cNvPr id="4" name="TextBox 3">
            <a:extLst>
              <a:ext uri="{FF2B5EF4-FFF2-40B4-BE49-F238E27FC236}">
                <a16:creationId xmlns:a16="http://schemas.microsoft.com/office/drawing/2014/main" id="{E6B7FE22-BECB-42E9-EDB5-5A41B4A86838}"/>
              </a:ext>
            </a:extLst>
          </p:cNvPr>
          <p:cNvSpPr txBox="1"/>
          <p:nvPr/>
        </p:nvSpPr>
        <p:spPr>
          <a:xfrm>
            <a:off x="609600" y="666750"/>
            <a:ext cx="2332690" cy="1477328"/>
          </a:xfrm>
          <a:prstGeom prst="rect">
            <a:avLst/>
          </a:prstGeom>
          <a:noFill/>
        </p:spPr>
        <p:txBody>
          <a:bodyPr wrap="none" rtlCol="0">
            <a:spAutoFit/>
          </a:bodyPr>
          <a:lstStyle/>
          <a:p>
            <a:r>
              <a:rPr lang="sv-SE" sz="4500" b="1" dirty="0">
                <a:solidFill>
                  <a:schemeClr val="bg1"/>
                </a:solidFill>
                <a:latin typeface="Arial" panose="020B0604020202020204" pitchFamily="34" charset="0"/>
                <a:cs typeface="Arial" panose="020B0604020202020204" pitchFamily="34" charset="0"/>
              </a:rPr>
              <a:t>Högt på</a:t>
            </a:r>
          </a:p>
          <a:p>
            <a:r>
              <a:rPr lang="sv-SE" sz="4500" b="1" dirty="0">
                <a:solidFill>
                  <a:schemeClr val="bg1"/>
                </a:solidFill>
                <a:latin typeface="Arial" panose="020B0604020202020204" pitchFamily="34" charset="0"/>
                <a:cs typeface="Arial" panose="020B0604020202020204" pitchFamily="34" charset="0"/>
              </a:rPr>
              <a:t>bordet</a:t>
            </a:r>
          </a:p>
        </p:txBody>
      </p:sp>
      <p:pic>
        <p:nvPicPr>
          <p:cNvPr id="5" name="Picture 4">
            <a:extLst>
              <a:ext uri="{FF2B5EF4-FFF2-40B4-BE49-F238E27FC236}">
                <a16:creationId xmlns:a16="http://schemas.microsoft.com/office/drawing/2014/main" id="{ED8CFDA1-CFF6-4B8A-5A44-9CBEF158D0AA}"/>
              </a:ext>
            </a:extLst>
          </p:cNvPr>
          <p:cNvPicPr>
            <a:picLocks noChangeAspect="1"/>
          </p:cNvPicPr>
          <p:nvPr/>
        </p:nvPicPr>
        <p:blipFill>
          <a:blip r:embed="rId3"/>
          <a:stretch>
            <a:fillRect/>
          </a:stretch>
        </p:blipFill>
        <p:spPr>
          <a:xfrm>
            <a:off x="10847673" y="0"/>
            <a:ext cx="1344328" cy="1372930"/>
          </a:xfrm>
          <a:prstGeom prst="rect">
            <a:avLst/>
          </a:prstGeom>
        </p:spPr>
      </p:pic>
    </p:spTree>
    <p:extLst>
      <p:ext uri="{BB962C8B-B14F-4D97-AF65-F5344CB8AC3E}">
        <p14:creationId xmlns:p14="http://schemas.microsoft.com/office/powerpoint/2010/main" val="2265856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group of people in a room&#10;&#10;Description automatically generated with medium confidence">
            <a:extLst>
              <a:ext uri="{FF2B5EF4-FFF2-40B4-BE49-F238E27FC236}">
                <a16:creationId xmlns:a16="http://schemas.microsoft.com/office/drawing/2014/main" id="{7FCC00C4-6A80-1E69-3A57-54B9F7DB0A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28194" cy="6858000"/>
          </a:xfrm>
          <a:prstGeom prst="rect">
            <a:avLst/>
          </a:prstGeom>
        </p:spPr>
      </p:pic>
      <p:sp>
        <p:nvSpPr>
          <p:cNvPr id="8" name="TextBox 7">
            <a:extLst>
              <a:ext uri="{FF2B5EF4-FFF2-40B4-BE49-F238E27FC236}">
                <a16:creationId xmlns:a16="http://schemas.microsoft.com/office/drawing/2014/main" id="{86B45025-5E40-7F7C-C369-B271F3B51B7E}"/>
              </a:ext>
            </a:extLst>
          </p:cNvPr>
          <p:cNvSpPr txBox="1"/>
          <p:nvPr/>
        </p:nvSpPr>
        <p:spPr>
          <a:xfrm>
            <a:off x="609600" y="666750"/>
            <a:ext cx="2845651" cy="784830"/>
          </a:xfrm>
          <a:prstGeom prst="rect">
            <a:avLst/>
          </a:prstGeom>
          <a:noFill/>
        </p:spPr>
        <p:txBody>
          <a:bodyPr wrap="none" rtlCol="0">
            <a:spAutoFit/>
          </a:bodyPr>
          <a:lstStyle/>
          <a:p>
            <a:r>
              <a:rPr lang="sv-SE" sz="4500" b="1" dirty="0">
                <a:solidFill>
                  <a:srgbClr val="FDEB00"/>
                </a:solidFill>
                <a:latin typeface="Arial" panose="020B0604020202020204" pitchFamily="34" charset="0"/>
                <a:cs typeface="Arial" panose="020B0604020202020204" pitchFamily="34" charset="0"/>
              </a:rPr>
              <a:t>UKRAINA</a:t>
            </a:r>
          </a:p>
        </p:txBody>
      </p:sp>
      <p:pic>
        <p:nvPicPr>
          <p:cNvPr id="9" name="Picture 8">
            <a:extLst>
              <a:ext uri="{FF2B5EF4-FFF2-40B4-BE49-F238E27FC236}">
                <a16:creationId xmlns:a16="http://schemas.microsoft.com/office/drawing/2014/main" id="{AC7E99A5-8C97-DE45-FAF3-F2C2FFB03C6B}"/>
              </a:ext>
            </a:extLst>
          </p:cNvPr>
          <p:cNvPicPr>
            <a:picLocks noChangeAspect="1"/>
          </p:cNvPicPr>
          <p:nvPr/>
        </p:nvPicPr>
        <p:blipFill>
          <a:blip r:embed="rId4"/>
          <a:stretch>
            <a:fillRect/>
          </a:stretch>
        </p:blipFill>
        <p:spPr>
          <a:xfrm>
            <a:off x="10847673" y="0"/>
            <a:ext cx="1344328" cy="1372930"/>
          </a:xfrm>
          <a:prstGeom prst="rect">
            <a:avLst/>
          </a:prstGeom>
        </p:spPr>
      </p:pic>
    </p:spTree>
    <p:extLst>
      <p:ext uri="{BB962C8B-B14F-4D97-AF65-F5344CB8AC3E}">
        <p14:creationId xmlns:p14="http://schemas.microsoft.com/office/powerpoint/2010/main" val="4002305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8C6B2-E800-C50B-1758-ED85E97387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1E25013-C119-542E-1A6E-B79D434A753C}"/>
              </a:ext>
            </a:extLst>
          </p:cNvPr>
          <p:cNvSpPr txBox="1"/>
          <p:nvPr/>
        </p:nvSpPr>
        <p:spPr>
          <a:xfrm>
            <a:off x="609600" y="666750"/>
            <a:ext cx="4608954" cy="784830"/>
          </a:xfrm>
          <a:prstGeom prst="rect">
            <a:avLst/>
          </a:prstGeom>
          <a:noFill/>
        </p:spPr>
        <p:txBody>
          <a:bodyPr wrap="none" rtlCol="0">
            <a:spAutoFit/>
          </a:bodyPr>
          <a:lstStyle/>
          <a:p>
            <a:r>
              <a:rPr lang="sv-SE" sz="4500" b="1" dirty="0">
                <a:solidFill>
                  <a:srgbClr val="FDEB00"/>
                </a:solidFill>
                <a:latin typeface="Arial" panose="020B0604020202020204" pitchFamily="34" charset="0"/>
                <a:cs typeface="Arial" panose="020B0604020202020204" pitchFamily="34" charset="0"/>
              </a:rPr>
              <a:t>AFRIKAS HORN</a:t>
            </a:r>
          </a:p>
        </p:txBody>
      </p:sp>
      <p:pic>
        <p:nvPicPr>
          <p:cNvPr id="5" name="Picture 4">
            <a:extLst>
              <a:ext uri="{FF2B5EF4-FFF2-40B4-BE49-F238E27FC236}">
                <a16:creationId xmlns:a16="http://schemas.microsoft.com/office/drawing/2014/main" id="{718A0AD7-43F5-CDA4-D4DA-BA01EA43A218}"/>
              </a:ext>
            </a:extLst>
          </p:cNvPr>
          <p:cNvPicPr>
            <a:picLocks noChangeAspect="1"/>
          </p:cNvPicPr>
          <p:nvPr/>
        </p:nvPicPr>
        <p:blipFill>
          <a:blip r:embed="rId4"/>
          <a:stretch>
            <a:fillRect/>
          </a:stretch>
        </p:blipFill>
        <p:spPr>
          <a:xfrm>
            <a:off x="10847673" y="0"/>
            <a:ext cx="1344328" cy="1372930"/>
          </a:xfrm>
          <a:prstGeom prst="rect">
            <a:avLst/>
          </a:prstGeom>
        </p:spPr>
      </p:pic>
    </p:spTree>
    <p:extLst>
      <p:ext uri="{BB962C8B-B14F-4D97-AF65-F5344CB8AC3E}">
        <p14:creationId xmlns:p14="http://schemas.microsoft.com/office/powerpoint/2010/main" val="798779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E25013-C119-542E-1A6E-B79D434A753C}"/>
              </a:ext>
            </a:extLst>
          </p:cNvPr>
          <p:cNvSpPr txBox="1"/>
          <p:nvPr/>
        </p:nvSpPr>
        <p:spPr>
          <a:xfrm>
            <a:off x="609600" y="666750"/>
            <a:ext cx="2012089" cy="784830"/>
          </a:xfrm>
          <a:prstGeom prst="rect">
            <a:avLst/>
          </a:prstGeom>
          <a:noFill/>
        </p:spPr>
        <p:txBody>
          <a:bodyPr wrap="none" rtlCol="0">
            <a:spAutoFit/>
          </a:bodyPr>
          <a:lstStyle/>
          <a:p>
            <a:r>
              <a:rPr lang="sv-SE" sz="4500" b="1" dirty="0">
                <a:solidFill>
                  <a:srgbClr val="FDEB00"/>
                </a:solidFill>
                <a:latin typeface="Arial" panose="020B0604020202020204" pitchFamily="34" charset="0"/>
                <a:cs typeface="Arial" panose="020B0604020202020204" pitchFamily="34" charset="0"/>
              </a:rPr>
              <a:t>Rubrik</a:t>
            </a:r>
          </a:p>
        </p:txBody>
      </p:sp>
      <p:pic>
        <p:nvPicPr>
          <p:cNvPr id="5" name="Picture 4">
            <a:extLst>
              <a:ext uri="{FF2B5EF4-FFF2-40B4-BE49-F238E27FC236}">
                <a16:creationId xmlns:a16="http://schemas.microsoft.com/office/drawing/2014/main" id="{718A0AD7-43F5-CDA4-D4DA-BA01EA43A218}"/>
              </a:ext>
            </a:extLst>
          </p:cNvPr>
          <p:cNvPicPr>
            <a:picLocks noChangeAspect="1"/>
          </p:cNvPicPr>
          <p:nvPr/>
        </p:nvPicPr>
        <p:blipFill>
          <a:blip r:embed="rId3"/>
          <a:stretch>
            <a:fillRect/>
          </a:stretch>
        </p:blipFill>
        <p:spPr>
          <a:xfrm>
            <a:off x="10847673" y="0"/>
            <a:ext cx="1344328" cy="1372930"/>
          </a:xfrm>
          <a:prstGeom prst="rect">
            <a:avLst/>
          </a:prstGeom>
        </p:spPr>
      </p:pic>
      <p:sp>
        <p:nvSpPr>
          <p:cNvPr id="3" name="TextBox 2">
            <a:extLst>
              <a:ext uri="{FF2B5EF4-FFF2-40B4-BE49-F238E27FC236}">
                <a16:creationId xmlns:a16="http://schemas.microsoft.com/office/drawing/2014/main" id="{B21C4EFC-71CF-87E8-33E1-06953D8B1EDA}"/>
              </a:ext>
            </a:extLst>
          </p:cNvPr>
          <p:cNvSpPr txBox="1"/>
          <p:nvPr/>
        </p:nvSpPr>
        <p:spPr>
          <a:xfrm>
            <a:off x="5080000" y="3059668"/>
            <a:ext cx="1755802" cy="369332"/>
          </a:xfrm>
          <a:prstGeom prst="rect">
            <a:avLst/>
          </a:prstGeom>
          <a:noFill/>
        </p:spPr>
        <p:txBody>
          <a:bodyPr wrap="none" rtlCol="0">
            <a:spAutoFit/>
          </a:bodyPr>
          <a:lstStyle/>
          <a:p>
            <a:r>
              <a:rPr lang="sv-SE" dirty="0">
                <a:solidFill>
                  <a:schemeClr val="bg1"/>
                </a:solidFill>
              </a:rPr>
              <a:t>Lägg in egen bild</a:t>
            </a:r>
          </a:p>
        </p:txBody>
      </p:sp>
    </p:spTree>
    <p:extLst>
      <p:ext uri="{BB962C8B-B14F-4D97-AF65-F5344CB8AC3E}">
        <p14:creationId xmlns:p14="http://schemas.microsoft.com/office/powerpoint/2010/main" val="560308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CC9A56-A514-C84E-AED1-CB89A8AC0E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3624" y="-5614"/>
            <a:ext cx="6088376" cy="6856962"/>
          </a:xfrm>
          <a:prstGeom prst="rect">
            <a:avLst/>
          </a:prstGeom>
        </p:spPr>
      </p:pic>
      <p:sp>
        <p:nvSpPr>
          <p:cNvPr id="7" name="TextBox 6">
            <a:extLst>
              <a:ext uri="{FF2B5EF4-FFF2-40B4-BE49-F238E27FC236}">
                <a16:creationId xmlns:a16="http://schemas.microsoft.com/office/drawing/2014/main" id="{631B6EB6-15F8-6643-882D-EB6FD6E3978D}"/>
              </a:ext>
            </a:extLst>
          </p:cNvPr>
          <p:cNvSpPr txBox="1"/>
          <p:nvPr/>
        </p:nvSpPr>
        <p:spPr>
          <a:xfrm>
            <a:off x="544713" y="380238"/>
            <a:ext cx="4777270" cy="1508105"/>
          </a:xfrm>
          <a:prstGeom prst="rect">
            <a:avLst/>
          </a:prstGeom>
          <a:noFill/>
        </p:spPr>
        <p:txBody>
          <a:bodyPr wrap="none" rtlCol="0">
            <a:spAutoFit/>
          </a:bodyPr>
          <a:lstStyle/>
          <a:p>
            <a:r>
              <a:rPr lang="sv-SE" sz="4500" b="1" dirty="0">
                <a:latin typeface="Arial" panose="020B0604020202020204" pitchFamily="34" charset="0"/>
                <a:cs typeface="Arial" panose="020B0604020202020204" pitchFamily="34" charset="0"/>
              </a:rPr>
              <a:t>Att vara kyrka i</a:t>
            </a:r>
          </a:p>
          <a:p>
            <a:r>
              <a:rPr lang="sv-SE" sz="4500" b="1" dirty="0">
                <a:latin typeface="Arial" panose="020B0604020202020204" pitchFamily="34" charset="0"/>
                <a:cs typeface="Arial" panose="020B0604020202020204" pitchFamily="34" charset="0"/>
              </a:rPr>
              <a:t>utmanande tider</a:t>
            </a:r>
          </a:p>
        </p:txBody>
      </p:sp>
      <p:sp>
        <p:nvSpPr>
          <p:cNvPr id="6" name="TextBox 5">
            <a:extLst>
              <a:ext uri="{FF2B5EF4-FFF2-40B4-BE49-F238E27FC236}">
                <a16:creationId xmlns:a16="http://schemas.microsoft.com/office/drawing/2014/main" id="{A9CA97AE-08DA-F443-8FD0-100131198B44}"/>
              </a:ext>
            </a:extLst>
          </p:cNvPr>
          <p:cNvSpPr txBox="1"/>
          <p:nvPr/>
        </p:nvSpPr>
        <p:spPr>
          <a:xfrm>
            <a:off x="863647" y="2303436"/>
            <a:ext cx="4718892" cy="369332"/>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Nationellt anslag</a:t>
            </a:r>
          </a:p>
        </p:txBody>
      </p:sp>
      <p:pic>
        <p:nvPicPr>
          <p:cNvPr id="8" name="Picture 7">
            <a:extLst>
              <a:ext uri="{FF2B5EF4-FFF2-40B4-BE49-F238E27FC236}">
                <a16:creationId xmlns:a16="http://schemas.microsoft.com/office/drawing/2014/main" id="{210CAED4-7E59-8A47-8FFC-FD7AD4472EFC}"/>
              </a:ext>
            </a:extLst>
          </p:cNvPr>
          <p:cNvPicPr>
            <a:picLocks noChangeAspect="1"/>
          </p:cNvPicPr>
          <p:nvPr/>
        </p:nvPicPr>
        <p:blipFill>
          <a:blip r:embed="rId4"/>
          <a:stretch>
            <a:fillRect/>
          </a:stretch>
        </p:blipFill>
        <p:spPr>
          <a:xfrm>
            <a:off x="10851205" y="-5614"/>
            <a:ext cx="1340795" cy="1369322"/>
          </a:xfrm>
          <a:prstGeom prst="rect">
            <a:avLst/>
          </a:prstGeom>
        </p:spPr>
      </p:pic>
      <p:sp>
        <p:nvSpPr>
          <p:cNvPr id="9" name="Rectangle 8">
            <a:extLst>
              <a:ext uri="{FF2B5EF4-FFF2-40B4-BE49-F238E27FC236}">
                <a16:creationId xmlns:a16="http://schemas.microsoft.com/office/drawing/2014/main" id="{FC6EFD95-CBE9-CD42-A087-83CE554B4EF3}"/>
              </a:ext>
            </a:extLst>
          </p:cNvPr>
          <p:cNvSpPr/>
          <p:nvPr/>
        </p:nvSpPr>
        <p:spPr>
          <a:xfrm>
            <a:off x="3019073" y="5354767"/>
            <a:ext cx="1194180" cy="505058"/>
          </a:xfrm>
          <a:prstGeom prst="rect">
            <a:avLst/>
          </a:prstGeom>
          <a:solidFill>
            <a:srgbClr val="FFE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ectangle 9">
            <a:extLst>
              <a:ext uri="{FF2B5EF4-FFF2-40B4-BE49-F238E27FC236}">
                <a16:creationId xmlns:a16="http://schemas.microsoft.com/office/drawing/2014/main" id="{DD8631EE-2E42-EB4B-8DD7-6E94D66AD29C}"/>
              </a:ext>
            </a:extLst>
          </p:cNvPr>
          <p:cNvSpPr/>
          <p:nvPr/>
        </p:nvSpPr>
        <p:spPr>
          <a:xfrm>
            <a:off x="1400059" y="3098060"/>
            <a:ext cx="1194180" cy="2761766"/>
          </a:xfrm>
          <a:prstGeom prst="rect">
            <a:avLst/>
          </a:prstGeom>
          <a:solidFill>
            <a:srgbClr val="FFE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13">
            <a:extLst>
              <a:ext uri="{FF2B5EF4-FFF2-40B4-BE49-F238E27FC236}">
                <a16:creationId xmlns:a16="http://schemas.microsoft.com/office/drawing/2014/main" id="{00760111-1F8F-7843-948E-A43B5C3DB270}"/>
              </a:ext>
            </a:extLst>
          </p:cNvPr>
          <p:cNvPicPr>
            <a:picLocks noChangeAspect="1"/>
          </p:cNvPicPr>
          <p:nvPr/>
        </p:nvPicPr>
        <p:blipFill>
          <a:blip r:embed="rId5"/>
          <a:stretch>
            <a:fillRect/>
          </a:stretch>
        </p:blipFill>
        <p:spPr>
          <a:xfrm rot="1997617" flipV="1">
            <a:off x="2100444" y="3902719"/>
            <a:ext cx="1412425" cy="542268"/>
          </a:xfrm>
          <a:prstGeom prst="rect">
            <a:avLst/>
          </a:prstGeom>
        </p:spPr>
      </p:pic>
      <p:cxnSp>
        <p:nvCxnSpPr>
          <p:cNvPr id="5" name="Straight Connector 4">
            <a:extLst>
              <a:ext uri="{FF2B5EF4-FFF2-40B4-BE49-F238E27FC236}">
                <a16:creationId xmlns:a16="http://schemas.microsoft.com/office/drawing/2014/main" id="{039905E6-0619-D54B-9FE4-29D233256481}"/>
              </a:ext>
            </a:extLst>
          </p:cNvPr>
          <p:cNvCxnSpPr>
            <a:cxnSpLocks/>
          </p:cNvCxnSpPr>
          <p:nvPr/>
        </p:nvCxnSpPr>
        <p:spPr>
          <a:xfrm>
            <a:off x="863647" y="5852121"/>
            <a:ext cx="408068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B695B7-15CF-0A48-B83C-8B0F5157D0AF}"/>
              </a:ext>
            </a:extLst>
          </p:cNvPr>
          <p:cNvCxnSpPr>
            <a:cxnSpLocks/>
          </p:cNvCxnSpPr>
          <p:nvPr/>
        </p:nvCxnSpPr>
        <p:spPr>
          <a:xfrm>
            <a:off x="863647" y="5846889"/>
            <a:ext cx="4080681" cy="0"/>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F04A8-6448-B88D-E9EC-832263583CB5}"/>
              </a:ext>
            </a:extLst>
          </p:cNvPr>
          <p:cNvCxnSpPr>
            <a:cxnSpLocks/>
          </p:cNvCxnSpPr>
          <p:nvPr/>
        </p:nvCxnSpPr>
        <p:spPr>
          <a:xfrm>
            <a:off x="863647" y="5354767"/>
            <a:ext cx="4080681" cy="0"/>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57E5EF6-7C23-E28F-8227-9D42FFF3748D}"/>
              </a:ext>
            </a:extLst>
          </p:cNvPr>
          <p:cNvSpPr txBox="1"/>
          <p:nvPr/>
        </p:nvSpPr>
        <p:spPr>
          <a:xfrm>
            <a:off x="1378442" y="2695319"/>
            <a:ext cx="1350471" cy="369332"/>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100 </a:t>
            </a:r>
            <a:r>
              <a:rPr lang="sv-SE" sz="1200" b="1" dirty="0">
                <a:latin typeface="Arial" panose="020B0604020202020204" pitchFamily="34" charset="0"/>
                <a:cs typeface="Arial" panose="020B0604020202020204" pitchFamily="34" charset="0"/>
              </a:rPr>
              <a:t>miljoner</a:t>
            </a:r>
          </a:p>
        </p:txBody>
      </p:sp>
      <p:sp>
        <p:nvSpPr>
          <p:cNvPr id="24" name="TextBox 23">
            <a:extLst>
              <a:ext uri="{FF2B5EF4-FFF2-40B4-BE49-F238E27FC236}">
                <a16:creationId xmlns:a16="http://schemas.microsoft.com/office/drawing/2014/main" id="{C086D508-A43C-2EE9-7226-1E3C490C0714}"/>
              </a:ext>
            </a:extLst>
          </p:cNvPr>
          <p:cNvSpPr txBox="1"/>
          <p:nvPr/>
        </p:nvSpPr>
        <p:spPr>
          <a:xfrm>
            <a:off x="2985059" y="4915426"/>
            <a:ext cx="1194180" cy="369332"/>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15 </a:t>
            </a:r>
            <a:r>
              <a:rPr lang="sv-SE" sz="1200" b="1" dirty="0">
                <a:latin typeface="Arial" panose="020B0604020202020204" pitchFamily="34" charset="0"/>
                <a:cs typeface="Arial" panose="020B0604020202020204" pitchFamily="34" charset="0"/>
              </a:rPr>
              <a:t>miljoner</a:t>
            </a:r>
          </a:p>
        </p:txBody>
      </p:sp>
      <p:sp>
        <p:nvSpPr>
          <p:cNvPr id="25" name="TextBox 24">
            <a:extLst>
              <a:ext uri="{FF2B5EF4-FFF2-40B4-BE49-F238E27FC236}">
                <a16:creationId xmlns:a16="http://schemas.microsoft.com/office/drawing/2014/main" id="{0D2115A6-7517-6CFC-085D-B998B97A68F3}"/>
              </a:ext>
            </a:extLst>
          </p:cNvPr>
          <p:cNvSpPr txBox="1"/>
          <p:nvPr/>
        </p:nvSpPr>
        <p:spPr>
          <a:xfrm>
            <a:off x="1378442" y="5979402"/>
            <a:ext cx="1194180" cy="369332"/>
          </a:xfrm>
          <a:prstGeom prst="rect">
            <a:avLst/>
          </a:prstGeom>
          <a:noFill/>
        </p:spPr>
        <p:txBody>
          <a:bodyPr wrap="square" rtlCol="0">
            <a:spAutoFit/>
          </a:bodyPr>
          <a:lstStyle/>
          <a:p>
            <a:pPr algn="ctr"/>
            <a:r>
              <a:rPr lang="sv-SE" b="1" dirty="0">
                <a:latin typeface="Arial" panose="020B0604020202020204" pitchFamily="34" charset="0"/>
                <a:cs typeface="Arial" panose="020B0604020202020204" pitchFamily="34" charset="0"/>
              </a:rPr>
              <a:t>2021</a:t>
            </a:r>
          </a:p>
        </p:txBody>
      </p:sp>
      <p:sp>
        <p:nvSpPr>
          <p:cNvPr id="26" name="TextBox 25">
            <a:extLst>
              <a:ext uri="{FF2B5EF4-FFF2-40B4-BE49-F238E27FC236}">
                <a16:creationId xmlns:a16="http://schemas.microsoft.com/office/drawing/2014/main" id="{753FC87A-AB09-9E57-AB61-2BE49D8C800C}"/>
              </a:ext>
            </a:extLst>
          </p:cNvPr>
          <p:cNvSpPr txBox="1"/>
          <p:nvPr/>
        </p:nvSpPr>
        <p:spPr>
          <a:xfrm>
            <a:off x="3013635" y="5979402"/>
            <a:ext cx="1194180" cy="369332"/>
          </a:xfrm>
          <a:prstGeom prst="rect">
            <a:avLst/>
          </a:prstGeom>
          <a:noFill/>
        </p:spPr>
        <p:txBody>
          <a:bodyPr wrap="square" rtlCol="0">
            <a:spAutoFit/>
          </a:bodyPr>
          <a:lstStyle/>
          <a:p>
            <a:pPr algn="ctr"/>
            <a:r>
              <a:rPr lang="sv-SE" b="1" dirty="0">
                <a:latin typeface="Arial" panose="020B0604020202020204" pitchFamily="34" charset="0"/>
                <a:cs typeface="Arial" panose="020B0604020202020204" pitchFamily="34" charset="0"/>
              </a:rPr>
              <a:t>2025</a:t>
            </a:r>
          </a:p>
        </p:txBody>
      </p:sp>
    </p:spTree>
    <p:extLst>
      <p:ext uri="{BB962C8B-B14F-4D97-AF65-F5344CB8AC3E}">
        <p14:creationId xmlns:p14="http://schemas.microsoft.com/office/powerpoint/2010/main" val="17219148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6CD8FF5-CB35-3C43-577A-278739405C85}"/>
              </a:ext>
            </a:extLst>
          </p:cNvPr>
          <p:cNvSpPr/>
          <p:nvPr/>
        </p:nvSpPr>
        <p:spPr>
          <a:xfrm>
            <a:off x="3013635" y="-5613"/>
            <a:ext cx="1194180" cy="585509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1" name="Picture 10">
            <a:extLst>
              <a:ext uri="{FF2B5EF4-FFF2-40B4-BE49-F238E27FC236}">
                <a16:creationId xmlns:a16="http://schemas.microsoft.com/office/drawing/2014/main" id="{27CC9A56-A514-C84E-AED1-CB89A8AC0E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3624" y="-5614"/>
            <a:ext cx="6088376" cy="6856962"/>
          </a:xfrm>
          <a:prstGeom prst="rect">
            <a:avLst/>
          </a:prstGeom>
        </p:spPr>
      </p:pic>
      <p:sp>
        <p:nvSpPr>
          <p:cNvPr id="7" name="TextBox 6">
            <a:extLst>
              <a:ext uri="{FF2B5EF4-FFF2-40B4-BE49-F238E27FC236}">
                <a16:creationId xmlns:a16="http://schemas.microsoft.com/office/drawing/2014/main" id="{631B6EB6-15F8-6643-882D-EB6FD6E3978D}"/>
              </a:ext>
            </a:extLst>
          </p:cNvPr>
          <p:cNvSpPr txBox="1"/>
          <p:nvPr/>
        </p:nvSpPr>
        <p:spPr>
          <a:xfrm>
            <a:off x="544713" y="380238"/>
            <a:ext cx="4777270" cy="1508105"/>
          </a:xfrm>
          <a:prstGeom prst="rect">
            <a:avLst/>
          </a:prstGeom>
          <a:noFill/>
        </p:spPr>
        <p:txBody>
          <a:bodyPr wrap="none" rtlCol="0">
            <a:spAutoFit/>
          </a:bodyPr>
          <a:lstStyle/>
          <a:p>
            <a:r>
              <a:rPr lang="sv-SE" sz="4500" b="1" dirty="0">
                <a:latin typeface="Arial" panose="020B0604020202020204" pitchFamily="34" charset="0"/>
                <a:cs typeface="Arial" panose="020B0604020202020204" pitchFamily="34" charset="0"/>
              </a:rPr>
              <a:t>Att vara kyrka i</a:t>
            </a:r>
          </a:p>
          <a:p>
            <a:r>
              <a:rPr lang="sv-SE" sz="4500" b="1" dirty="0">
                <a:latin typeface="Arial" panose="020B0604020202020204" pitchFamily="34" charset="0"/>
                <a:cs typeface="Arial" panose="020B0604020202020204" pitchFamily="34" charset="0"/>
              </a:rPr>
              <a:t>utmanande tider</a:t>
            </a:r>
          </a:p>
        </p:txBody>
      </p:sp>
      <p:sp>
        <p:nvSpPr>
          <p:cNvPr id="6" name="TextBox 5">
            <a:extLst>
              <a:ext uri="{FF2B5EF4-FFF2-40B4-BE49-F238E27FC236}">
                <a16:creationId xmlns:a16="http://schemas.microsoft.com/office/drawing/2014/main" id="{A9CA97AE-08DA-F443-8FD0-100131198B44}"/>
              </a:ext>
            </a:extLst>
          </p:cNvPr>
          <p:cNvSpPr txBox="1"/>
          <p:nvPr/>
        </p:nvSpPr>
        <p:spPr>
          <a:xfrm>
            <a:off x="863647" y="2303405"/>
            <a:ext cx="2551906" cy="369332"/>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Nationellt anslag</a:t>
            </a:r>
          </a:p>
        </p:txBody>
      </p:sp>
      <p:pic>
        <p:nvPicPr>
          <p:cNvPr id="8" name="Picture 7">
            <a:extLst>
              <a:ext uri="{FF2B5EF4-FFF2-40B4-BE49-F238E27FC236}">
                <a16:creationId xmlns:a16="http://schemas.microsoft.com/office/drawing/2014/main" id="{210CAED4-7E59-8A47-8FFC-FD7AD4472EFC}"/>
              </a:ext>
            </a:extLst>
          </p:cNvPr>
          <p:cNvPicPr>
            <a:picLocks noChangeAspect="1"/>
          </p:cNvPicPr>
          <p:nvPr/>
        </p:nvPicPr>
        <p:blipFill>
          <a:blip r:embed="rId4"/>
          <a:stretch>
            <a:fillRect/>
          </a:stretch>
        </p:blipFill>
        <p:spPr>
          <a:xfrm>
            <a:off x="10851205" y="-5614"/>
            <a:ext cx="1340795" cy="1369322"/>
          </a:xfrm>
          <a:prstGeom prst="rect">
            <a:avLst/>
          </a:prstGeom>
        </p:spPr>
      </p:pic>
      <p:sp>
        <p:nvSpPr>
          <p:cNvPr id="9" name="Rectangle 8">
            <a:extLst>
              <a:ext uri="{FF2B5EF4-FFF2-40B4-BE49-F238E27FC236}">
                <a16:creationId xmlns:a16="http://schemas.microsoft.com/office/drawing/2014/main" id="{FC6EFD95-CBE9-CD42-A087-83CE554B4EF3}"/>
              </a:ext>
            </a:extLst>
          </p:cNvPr>
          <p:cNvSpPr/>
          <p:nvPr/>
        </p:nvSpPr>
        <p:spPr>
          <a:xfrm>
            <a:off x="3019073" y="5354767"/>
            <a:ext cx="1194180" cy="505058"/>
          </a:xfrm>
          <a:prstGeom prst="rect">
            <a:avLst/>
          </a:prstGeom>
          <a:solidFill>
            <a:srgbClr val="FFE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ectangle 9">
            <a:extLst>
              <a:ext uri="{FF2B5EF4-FFF2-40B4-BE49-F238E27FC236}">
                <a16:creationId xmlns:a16="http://schemas.microsoft.com/office/drawing/2014/main" id="{DD8631EE-2E42-EB4B-8DD7-6E94D66AD29C}"/>
              </a:ext>
            </a:extLst>
          </p:cNvPr>
          <p:cNvSpPr/>
          <p:nvPr/>
        </p:nvSpPr>
        <p:spPr>
          <a:xfrm>
            <a:off x="1400059" y="3098060"/>
            <a:ext cx="1194180" cy="2761766"/>
          </a:xfrm>
          <a:prstGeom prst="rect">
            <a:avLst/>
          </a:prstGeom>
          <a:solidFill>
            <a:srgbClr val="FFE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13">
            <a:extLst>
              <a:ext uri="{FF2B5EF4-FFF2-40B4-BE49-F238E27FC236}">
                <a16:creationId xmlns:a16="http://schemas.microsoft.com/office/drawing/2014/main" id="{00760111-1F8F-7843-948E-A43B5C3DB270}"/>
              </a:ext>
            </a:extLst>
          </p:cNvPr>
          <p:cNvPicPr>
            <a:picLocks noChangeAspect="1"/>
          </p:cNvPicPr>
          <p:nvPr/>
        </p:nvPicPr>
        <p:blipFill>
          <a:blip r:embed="rId5"/>
          <a:stretch>
            <a:fillRect/>
          </a:stretch>
        </p:blipFill>
        <p:spPr>
          <a:xfrm rot="1997617" flipV="1">
            <a:off x="2100444" y="3902719"/>
            <a:ext cx="1412425" cy="542268"/>
          </a:xfrm>
          <a:prstGeom prst="rect">
            <a:avLst/>
          </a:prstGeom>
        </p:spPr>
      </p:pic>
      <p:cxnSp>
        <p:nvCxnSpPr>
          <p:cNvPr id="5" name="Straight Connector 4">
            <a:extLst>
              <a:ext uri="{FF2B5EF4-FFF2-40B4-BE49-F238E27FC236}">
                <a16:creationId xmlns:a16="http://schemas.microsoft.com/office/drawing/2014/main" id="{039905E6-0619-D54B-9FE4-29D233256481}"/>
              </a:ext>
            </a:extLst>
          </p:cNvPr>
          <p:cNvCxnSpPr>
            <a:cxnSpLocks/>
          </p:cNvCxnSpPr>
          <p:nvPr/>
        </p:nvCxnSpPr>
        <p:spPr>
          <a:xfrm>
            <a:off x="863647" y="5852121"/>
            <a:ext cx="408068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B695B7-15CF-0A48-B83C-8B0F5157D0AF}"/>
              </a:ext>
            </a:extLst>
          </p:cNvPr>
          <p:cNvCxnSpPr>
            <a:cxnSpLocks/>
          </p:cNvCxnSpPr>
          <p:nvPr/>
        </p:nvCxnSpPr>
        <p:spPr>
          <a:xfrm>
            <a:off x="863647" y="5846889"/>
            <a:ext cx="4080681" cy="0"/>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F04A8-6448-B88D-E9EC-832263583CB5}"/>
              </a:ext>
            </a:extLst>
          </p:cNvPr>
          <p:cNvCxnSpPr>
            <a:cxnSpLocks/>
          </p:cNvCxnSpPr>
          <p:nvPr/>
        </p:nvCxnSpPr>
        <p:spPr>
          <a:xfrm>
            <a:off x="863647" y="5354767"/>
            <a:ext cx="4080681" cy="0"/>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57E5EF6-7C23-E28F-8227-9D42FFF3748D}"/>
              </a:ext>
            </a:extLst>
          </p:cNvPr>
          <p:cNvSpPr txBox="1"/>
          <p:nvPr/>
        </p:nvSpPr>
        <p:spPr>
          <a:xfrm>
            <a:off x="1378442" y="2695319"/>
            <a:ext cx="1350471" cy="369332"/>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100 </a:t>
            </a:r>
            <a:r>
              <a:rPr lang="sv-SE" sz="1200" b="1" dirty="0">
                <a:latin typeface="Arial" panose="020B0604020202020204" pitchFamily="34" charset="0"/>
                <a:cs typeface="Arial" panose="020B0604020202020204" pitchFamily="34" charset="0"/>
              </a:rPr>
              <a:t>miljoner</a:t>
            </a:r>
          </a:p>
        </p:txBody>
      </p:sp>
      <p:sp>
        <p:nvSpPr>
          <p:cNvPr id="24" name="TextBox 23">
            <a:extLst>
              <a:ext uri="{FF2B5EF4-FFF2-40B4-BE49-F238E27FC236}">
                <a16:creationId xmlns:a16="http://schemas.microsoft.com/office/drawing/2014/main" id="{C086D508-A43C-2EE9-7226-1E3C490C0714}"/>
              </a:ext>
            </a:extLst>
          </p:cNvPr>
          <p:cNvSpPr txBox="1"/>
          <p:nvPr/>
        </p:nvSpPr>
        <p:spPr>
          <a:xfrm>
            <a:off x="2985059" y="4915426"/>
            <a:ext cx="1194180" cy="369332"/>
          </a:xfrm>
          <a:prstGeom prst="rect">
            <a:avLst/>
          </a:prstGeom>
          <a:noFill/>
        </p:spPr>
        <p:txBody>
          <a:bodyPr wrap="square" rtlCol="0">
            <a:spAutoFit/>
          </a:bodyPr>
          <a:lstStyle/>
          <a:p>
            <a:r>
              <a:rPr lang="sv-SE" b="1" dirty="0">
                <a:latin typeface="Arial" panose="020B0604020202020204" pitchFamily="34" charset="0"/>
                <a:cs typeface="Arial" panose="020B0604020202020204" pitchFamily="34" charset="0"/>
              </a:rPr>
              <a:t>15 </a:t>
            </a:r>
            <a:r>
              <a:rPr lang="sv-SE" sz="1200" b="1" dirty="0">
                <a:latin typeface="Arial" panose="020B0604020202020204" pitchFamily="34" charset="0"/>
                <a:cs typeface="Arial" panose="020B0604020202020204" pitchFamily="34" charset="0"/>
              </a:rPr>
              <a:t>miljoner</a:t>
            </a:r>
          </a:p>
        </p:txBody>
      </p:sp>
      <p:sp>
        <p:nvSpPr>
          <p:cNvPr id="25" name="TextBox 24">
            <a:extLst>
              <a:ext uri="{FF2B5EF4-FFF2-40B4-BE49-F238E27FC236}">
                <a16:creationId xmlns:a16="http://schemas.microsoft.com/office/drawing/2014/main" id="{0D2115A6-7517-6CFC-085D-B998B97A68F3}"/>
              </a:ext>
            </a:extLst>
          </p:cNvPr>
          <p:cNvSpPr txBox="1"/>
          <p:nvPr/>
        </p:nvSpPr>
        <p:spPr>
          <a:xfrm>
            <a:off x="1378442" y="5979402"/>
            <a:ext cx="1194180" cy="369332"/>
          </a:xfrm>
          <a:prstGeom prst="rect">
            <a:avLst/>
          </a:prstGeom>
          <a:noFill/>
        </p:spPr>
        <p:txBody>
          <a:bodyPr wrap="square" rtlCol="0">
            <a:spAutoFit/>
          </a:bodyPr>
          <a:lstStyle/>
          <a:p>
            <a:pPr algn="ctr"/>
            <a:r>
              <a:rPr lang="sv-SE" b="1" dirty="0">
                <a:latin typeface="Arial" panose="020B0604020202020204" pitchFamily="34" charset="0"/>
                <a:cs typeface="Arial" panose="020B0604020202020204" pitchFamily="34" charset="0"/>
              </a:rPr>
              <a:t>2021</a:t>
            </a:r>
          </a:p>
        </p:txBody>
      </p:sp>
      <p:sp>
        <p:nvSpPr>
          <p:cNvPr id="26" name="TextBox 25">
            <a:extLst>
              <a:ext uri="{FF2B5EF4-FFF2-40B4-BE49-F238E27FC236}">
                <a16:creationId xmlns:a16="http://schemas.microsoft.com/office/drawing/2014/main" id="{753FC87A-AB09-9E57-AB61-2BE49D8C800C}"/>
              </a:ext>
            </a:extLst>
          </p:cNvPr>
          <p:cNvSpPr txBox="1"/>
          <p:nvPr/>
        </p:nvSpPr>
        <p:spPr>
          <a:xfrm>
            <a:off x="3013635" y="5979402"/>
            <a:ext cx="1194180" cy="369332"/>
          </a:xfrm>
          <a:prstGeom prst="rect">
            <a:avLst/>
          </a:prstGeom>
          <a:noFill/>
        </p:spPr>
        <p:txBody>
          <a:bodyPr wrap="square" rtlCol="0">
            <a:spAutoFit/>
          </a:bodyPr>
          <a:lstStyle/>
          <a:p>
            <a:pPr algn="ctr"/>
            <a:r>
              <a:rPr lang="sv-SE" b="1" dirty="0">
                <a:latin typeface="Arial" panose="020B0604020202020204" pitchFamily="34" charset="0"/>
                <a:cs typeface="Arial" panose="020B0604020202020204" pitchFamily="34" charset="0"/>
              </a:rPr>
              <a:t>2025</a:t>
            </a:r>
          </a:p>
        </p:txBody>
      </p:sp>
      <p:sp>
        <p:nvSpPr>
          <p:cNvPr id="17" name="TextBox 16">
            <a:extLst>
              <a:ext uri="{FF2B5EF4-FFF2-40B4-BE49-F238E27FC236}">
                <a16:creationId xmlns:a16="http://schemas.microsoft.com/office/drawing/2014/main" id="{91EC2FCD-9455-F05D-6C86-4F8FF9D75E94}"/>
              </a:ext>
            </a:extLst>
          </p:cNvPr>
          <p:cNvSpPr txBox="1"/>
          <p:nvPr/>
        </p:nvSpPr>
        <p:spPr>
          <a:xfrm>
            <a:off x="4390338" y="2470141"/>
            <a:ext cx="1501216" cy="2246769"/>
          </a:xfrm>
          <a:prstGeom prst="rect">
            <a:avLst/>
          </a:prstGeom>
          <a:noFill/>
        </p:spPr>
        <p:txBody>
          <a:bodyPr wrap="square" rtlCol="0">
            <a:spAutoFit/>
          </a:bodyPr>
          <a:lstStyle/>
          <a:p>
            <a:r>
              <a:rPr lang="sv-SE" sz="1400" b="1" dirty="0">
                <a:latin typeface="Arial" panose="020B0604020202020204" pitchFamily="34" charset="0"/>
                <a:cs typeface="Arial" panose="020B0604020202020204" pitchFamily="34" charset="0"/>
              </a:rPr>
              <a:t>Nya givare</a:t>
            </a:r>
          </a:p>
          <a:p>
            <a:endParaRPr lang="sv-SE" sz="1400" b="1" dirty="0">
              <a:latin typeface="Arial" panose="020B0604020202020204" pitchFamily="34" charset="0"/>
              <a:cs typeface="Arial" panose="020B0604020202020204" pitchFamily="34" charset="0"/>
            </a:endParaRPr>
          </a:p>
          <a:p>
            <a:r>
              <a:rPr lang="sv-SE" sz="1400" b="1" dirty="0" err="1">
                <a:latin typeface="Arial" panose="020B0604020202020204" pitchFamily="34" charset="0"/>
                <a:cs typeface="Arial" panose="020B0604020202020204" pitchFamily="34" charset="0"/>
              </a:rPr>
              <a:t>Swish</a:t>
            </a:r>
            <a:endParaRPr lang="sv-SE" sz="1400" b="1" dirty="0">
              <a:latin typeface="Arial" panose="020B0604020202020204" pitchFamily="34" charset="0"/>
              <a:cs typeface="Arial" panose="020B0604020202020204" pitchFamily="34" charset="0"/>
            </a:endParaRPr>
          </a:p>
          <a:p>
            <a:endParaRPr lang="sv-SE" sz="1400" b="1" dirty="0">
              <a:latin typeface="Arial" panose="020B0604020202020204" pitchFamily="34" charset="0"/>
              <a:cs typeface="Arial" panose="020B0604020202020204" pitchFamily="34" charset="0"/>
            </a:endParaRPr>
          </a:p>
          <a:p>
            <a:r>
              <a:rPr lang="sv-SE" sz="1400" b="1" dirty="0">
                <a:latin typeface="Arial" panose="020B0604020202020204" pitchFamily="34" charset="0"/>
                <a:cs typeface="Arial" panose="020B0604020202020204" pitchFamily="34" charset="0"/>
              </a:rPr>
              <a:t>Fler anslag</a:t>
            </a:r>
          </a:p>
          <a:p>
            <a:endParaRPr lang="sv-SE" sz="1400" b="1" dirty="0">
              <a:latin typeface="Arial" panose="020B0604020202020204" pitchFamily="34" charset="0"/>
              <a:cs typeface="Arial" panose="020B0604020202020204" pitchFamily="34" charset="0"/>
            </a:endParaRPr>
          </a:p>
          <a:p>
            <a:r>
              <a:rPr lang="sv-SE" sz="1400" b="1" dirty="0">
                <a:latin typeface="Arial" panose="020B0604020202020204" pitchFamily="34" charset="0"/>
                <a:cs typeface="Arial" panose="020B0604020202020204" pitchFamily="34" charset="0"/>
              </a:rPr>
              <a:t>Fler månadsgivare</a:t>
            </a:r>
          </a:p>
          <a:p>
            <a:endParaRPr lang="sv-SE" sz="1400" b="1" dirty="0">
              <a:latin typeface="Arial" panose="020B0604020202020204" pitchFamily="34" charset="0"/>
              <a:cs typeface="Arial" panose="020B0604020202020204" pitchFamily="34" charset="0"/>
            </a:endParaRPr>
          </a:p>
          <a:p>
            <a:r>
              <a:rPr lang="sv-SE" sz="1400" b="1" dirty="0">
                <a:latin typeface="Arial" panose="020B0604020202020204" pitchFamily="34" charset="0"/>
                <a:cs typeface="Arial" panose="020B0604020202020204" pitchFamily="34" charset="0"/>
              </a:rPr>
              <a:t>mm.</a:t>
            </a:r>
          </a:p>
        </p:txBody>
      </p:sp>
      <p:cxnSp>
        <p:nvCxnSpPr>
          <p:cNvPr id="4" name="Straight Connector 3">
            <a:extLst>
              <a:ext uri="{FF2B5EF4-FFF2-40B4-BE49-F238E27FC236}">
                <a16:creationId xmlns:a16="http://schemas.microsoft.com/office/drawing/2014/main" id="{DA32D599-431D-D39D-D8C6-735410B096F2}"/>
              </a:ext>
            </a:extLst>
          </p:cNvPr>
          <p:cNvCxnSpPr>
            <a:cxnSpLocks/>
          </p:cNvCxnSpPr>
          <p:nvPr/>
        </p:nvCxnSpPr>
        <p:spPr>
          <a:xfrm flipH="1">
            <a:off x="3613313" y="2627914"/>
            <a:ext cx="797322"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FB25E7-3732-54AF-541F-368E060ACFF0}"/>
              </a:ext>
            </a:extLst>
          </p:cNvPr>
          <p:cNvCxnSpPr>
            <a:cxnSpLocks/>
          </p:cNvCxnSpPr>
          <p:nvPr/>
        </p:nvCxnSpPr>
        <p:spPr>
          <a:xfrm flipH="1">
            <a:off x="3613313" y="3058220"/>
            <a:ext cx="797322"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4AB476-9618-4653-4868-55B9F498C111}"/>
              </a:ext>
            </a:extLst>
          </p:cNvPr>
          <p:cNvCxnSpPr>
            <a:cxnSpLocks/>
          </p:cNvCxnSpPr>
          <p:nvPr/>
        </p:nvCxnSpPr>
        <p:spPr>
          <a:xfrm flipH="1">
            <a:off x="3613313" y="3479561"/>
            <a:ext cx="797322"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6B29C3E-0111-B724-617A-6AD6B0D9A8DE}"/>
              </a:ext>
            </a:extLst>
          </p:cNvPr>
          <p:cNvCxnSpPr>
            <a:cxnSpLocks/>
          </p:cNvCxnSpPr>
          <p:nvPr/>
        </p:nvCxnSpPr>
        <p:spPr>
          <a:xfrm flipH="1">
            <a:off x="3613313" y="3909867"/>
            <a:ext cx="797322"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806079"/>
      </p:ext>
    </p:extLst>
  </p:cSld>
  <p:clrMapOvr>
    <a:masterClrMapping/>
  </p:clrMapOvr>
  <mc:AlternateContent xmlns:mc="http://schemas.openxmlformats.org/markup-compatibility/2006" xmlns:p14="http://schemas.microsoft.com/office/powerpoint/2010/main">
    <mc:Choice Requires="p14">
      <p:transition spd="slow" p14:dur="1500" advClick="0">
        <p:wipe dir="u"/>
      </p:transition>
    </mc:Choice>
    <mc:Fallback xmlns="">
      <p:transition spd="slow" advClick="0">
        <p:wipe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0C0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835F7-94DD-F040-9911-0BABACD7D6A6}"/>
              </a:ext>
            </a:extLst>
          </p:cNvPr>
          <p:cNvPicPr>
            <a:picLocks noChangeAspect="1"/>
          </p:cNvPicPr>
          <p:nvPr/>
        </p:nvPicPr>
        <p:blipFill>
          <a:blip r:embed="rId3">
            <a:alphaModFix amt="9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413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37D518-07E1-8E40-A0FB-0856DC2F1579}"/>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5E2EF28-8D5E-2040-B770-A2B23D6039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2666999" y="-2667001"/>
            <a:ext cx="6858000" cy="12192001"/>
          </a:xfrm>
          <a:prstGeom prst="rect">
            <a:avLst/>
          </a:prstGeom>
        </p:spPr>
      </p:pic>
      <p:sp>
        <p:nvSpPr>
          <p:cNvPr id="3" name="Rectangle 2">
            <a:extLst>
              <a:ext uri="{FF2B5EF4-FFF2-40B4-BE49-F238E27FC236}">
                <a16:creationId xmlns:a16="http://schemas.microsoft.com/office/drawing/2014/main" id="{383D1986-F141-EF4B-BE2A-314FBBA6C966}"/>
              </a:ext>
            </a:extLst>
          </p:cNvPr>
          <p:cNvSpPr/>
          <p:nvPr/>
        </p:nvSpPr>
        <p:spPr>
          <a:xfrm>
            <a:off x="4957580" y="1775316"/>
            <a:ext cx="6564022" cy="2169825"/>
          </a:xfrm>
          <a:prstGeom prst="rect">
            <a:avLst/>
          </a:prstGeom>
        </p:spPr>
        <p:txBody>
          <a:bodyPr wrap="square">
            <a:spAutoFit/>
          </a:bodyPr>
          <a:lstStyle/>
          <a:p>
            <a:pPr algn="ctr"/>
            <a:endParaRPr lang="sv-SE" sz="4500" b="1" dirty="0">
              <a:solidFill>
                <a:schemeClr val="bg1"/>
              </a:solidFill>
              <a:latin typeface="Arial" panose="020B0604020202020204" pitchFamily="34" charset="0"/>
              <a:cs typeface="Arial" panose="020B0604020202020204" pitchFamily="34" charset="0"/>
            </a:endParaRPr>
          </a:p>
          <a:p>
            <a:pPr algn="ctr"/>
            <a:r>
              <a:rPr lang="sv-SE" sz="4500" b="1" dirty="0">
                <a:solidFill>
                  <a:schemeClr val="bg1"/>
                </a:solidFill>
                <a:latin typeface="Arial" panose="020B0604020202020204" pitchFamily="34" charset="0"/>
                <a:cs typeface="Arial" panose="020B0604020202020204" pitchFamily="34" charset="0"/>
              </a:rPr>
              <a:t>Tillsammans kan vi</a:t>
            </a:r>
          </a:p>
          <a:p>
            <a:pPr algn="ctr"/>
            <a:r>
              <a:rPr lang="sv-SE" sz="4500" b="1" dirty="0">
                <a:solidFill>
                  <a:schemeClr val="bg1"/>
                </a:solidFill>
                <a:latin typeface="Arial" panose="020B0604020202020204" pitchFamily="34" charset="0"/>
                <a:cs typeface="Arial" panose="020B0604020202020204" pitchFamily="34" charset="0"/>
              </a:rPr>
              <a:t>göra skillnad!</a:t>
            </a:r>
          </a:p>
        </p:txBody>
      </p:sp>
      <p:pic>
        <p:nvPicPr>
          <p:cNvPr id="12" name="Picture 11">
            <a:extLst>
              <a:ext uri="{FF2B5EF4-FFF2-40B4-BE49-F238E27FC236}">
                <a16:creationId xmlns:a16="http://schemas.microsoft.com/office/drawing/2014/main" id="{809EFF21-92CB-9140-BCEF-8D07A129208F}"/>
              </a:ext>
            </a:extLst>
          </p:cNvPr>
          <p:cNvPicPr>
            <a:picLocks noChangeAspect="1"/>
          </p:cNvPicPr>
          <p:nvPr/>
        </p:nvPicPr>
        <p:blipFill>
          <a:blip r:embed="rId5"/>
          <a:stretch>
            <a:fillRect/>
          </a:stretch>
        </p:blipFill>
        <p:spPr>
          <a:xfrm>
            <a:off x="6256250" y="4175457"/>
            <a:ext cx="3733701" cy="106723"/>
          </a:xfrm>
          <a:prstGeom prst="rect">
            <a:avLst/>
          </a:prstGeom>
        </p:spPr>
      </p:pic>
      <p:pic>
        <p:nvPicPr>
          <p:cNvPr id="10" name="Picture 9">
            <a:extLst>
              <a:ext uri="{FF2B5EF4-FFF2-40B4-BE49-F238E27FC236}">
                <a16:creationId xmlns:a16="http://schemas.microsoft.com/office/drawing/2014/main" id="{AF23F11E-DBD1-8541-A62C-D5AD2DC8FECC}"/>
              </a:ext>
            </a:extLst>
          </p:cNvPr>
          <p:cNvPicPr>
            <a:picLocks noChangeAspect="1"/>
          </p:cNvPicPr>
          <p:nvPr/>
        </p:nvPicPr>
        <p:blipFill>
          <a:blip r:embed="rId6"/>
          <a:stretch>
            <a:fillRect/>
          </a:stretch>
        </p:blipFill>
        <p:spPr>
          <a:xfrm>
            <a:off x="10851205" y="0"/>
            <a:ext cx="1340795" cy="1369322"/>
          </a:xfrm>
          <a:prstGeom prst="rect">
            <a:avLst/>
          </a:prstGeom>
        </p:spPr>
      </p:pic>
    </p:spTree>
    <p:extLst>
      <p:ext uri="{BB962C8B-B14F-4D97-AF65-F5344CB8AC3E}">
        <p14:creationId xmlns:p14="http://schemas.microsoft.com/office/powerpoint/2010/main" val="38073438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D70F8D-9B69-B845-DF02-3FC721B158A2}"/>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1000760" y="3570469"/>
            <a:ext cx="10190480" cy="3589585"/>
          </a:xfrm>
          <a:prstGeom prst="rect">
            <a:avLst/>
          </a:prstGeom>
        </p:spPr>
      </p:pic>
      <p:pic>
        <p:nvPicPr>
          <p:cNvPr id="3" name="Picture 2">
            <a:extLst>
              <a:ext uri="{FF2B5EF4-FFF2-40B4-BE49-F238E27FC236}">
                <a16:creationId xmlns:a16="http://schemas.microsoft.com/office/drawing/2014/main" id="{59FEC66A-FA6E-B646-69CB-2C39748AC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8729" y="1078748"/>
            <a:ext cx="3738579" cy="2399943"/>
          </a:xfrm>
          <a:prstGeom prst="rect">
            <a:avLst/>
          </a:prstGeom>
        </p:spPr>
      </p:pic>
      <p:sp>
        <p:nvSpPr>
          <p:cNvPr id="4" name="TextBox 3">
            <a:extLst>
              <a:ext uri="{FF2B5EF4-FFF2-40B4-BE49-F238E27FC236}">
                <a16:creationId xmlns:a16="http://schemas.microsoft.com/office/drawing/2014/main" id="{55477EFE-5093-F1A2-C0D6-A2882BC19EC8}"/>
              </a:ext>
            </a:extLst>
          </p:cNvPr>
          <p:cNvSpPr txBox="1"/>
          <p:nvPr/>
        </p:nvSpPr>
        <p:spPr>
          <a:xfrm>
            <a:off x="2736273" y="4044865"/>
            <a:ext cx="6719454" cy="1569660"/>
          </a:xfrm>
          <a:prstGeom prst="rect">
            <a:avLst/>
          </a:prstGeom>
          <a:noFill/>
        </p:spPr>
        <p:txBody>
          <a:bodyPr wrap="square" rtlCol="0">
            <a:spAutoFit/>
          </a:bodyPr>
          <a:lstStyle/>
          <a:p>
            <a:pPr algn="ctr"/>
            <a:r>
              <a:rPr lang="en-SE" sz="3200" dirty="0">
                <a:latin typeface="Arial" panose="020B0604020202020204" pitchFamily="34" charset="0"/>
                <a:cs typeface="Arial" panose="020B0604020202020204" pitchFamily="34" charset="0"/>
              </a:rPr>
              <a:t>Vi är en kyrka som för en kamp för alla människors rätt till ett värdigt liv under samma himmel. </a:t>
            </a:r>
            <a:endParaRPr lang="sv-S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774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FCBE3F6E-6145-9C44-B9BC-4A7E1753A8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3CDC1DE-9357-C549-BEB6-031B3E3FD0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948" y="1930281"/>
            <a:ext cx="4492194" cy="2819106"/>
          </a:xfrm>
          <a:prstGeom prst="rect">
            <a:avLst/>
          </a:prstGeom>
        </p:spPr>
      </p:pic>
    </p:spTree>
    <p:extLst>
      <p:ext uri="{BB962C8B-B14F-4D97-AF65-F5344CB8AC3E}">
        <p14:creationId xmlns:p14="http://schemas.microsoft.com/office/powerpoint/2010/main" val="17332119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3379525"/>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nvGrpSpPr>
          <p:cNvPr id="6" name="Group 5"/>
          <p:cNvGrpSpPr/>
          <p:nvPr/>
        </p:nvGrpSpPr>
        <p:grpSpPr>
          <a:xfrm>
            <a:off x="7605025" y="1980998"/>
            <a:ext cx="4263097" cy="2446946"/>
            <a:chOff x="3401564" y="1026233"/>
            <a:chExt cx="4263097" cy="2446946"/>
          </a:xfrm>
        </p:grpSpPr>
        <p:sp>
          <p:nvSpPr>
            <p:cNvPr id="3" name="TextBox 2"/>
            <p:cNvSpPr txBox="1"/>
            <p:nvPr/>
          </p:nvSpPr>
          <p:spPr>
            <a:xfrm>
              <a:off x="3401564" y="1026233"/>
              <a:ext cx="2977097" cy="830997"/>
            </a:xfrm>
            <a:prstGeom prst="rect">
              <a:avLst/>
            </a:prstGeom>
            <a:noFill/>
          </p:spPr>
          <p:txBody>
            <a:bodyPr wrap="none" rtlCol="0">
              <a:spAutoFit/>
            </a:bodyPr>
            <a:lstStyle/>
            <a:p>
              <a:r>
                <a:rPr lang="en-US" sz="2400" dirty="0" err="1">
                  <a:latin typeface="Arial"/>
                  <a:cs typeface="Arial"/>
                </a:rPr>
                <a:t>Svenska</a:t>
              </a:r>
              <a:r>
                <a:rPr lang="en-US" sz="2400" dirty="0">
                  <a:latin typeface="Arial"/>
                  <a:cs typeface="Arial"/>
                </a:rPr>
                <a:t> </a:t>
              </a:r>
              <a:r>
                <a:rPr lang="en-US" sz="2400" dirty="0" err="1">
                  <a:latin typeface="Arial"/>
                  <a:cs typeface="Arial"/>
                </a:rPr>
                <a:t>kyrkans</a:t>
              </a:r>
              <a:endParaRPr lang="en-US" sz="2400" dirty="0">
                <a:latin typeface="Arial"/>
                <a:cs typeface="Arial"/>
              </a:endParaRPr>
            </a:p>
            <a:p>
              <a:r>
                <a:rPr lang="en-US" sz="2400" dirty="0" err="1">
                  <a:latin typeface="Arial"/>
                  <a:cs typeface="Arial"/>
                </a:rPr>
                <a:t>internationellt</a:t>
              </a:r>
              <a:r>
                <a:rPr lang="en-US" sz="2400" dirty="0">
                  <a:latin typeface="Arial"/>
                  <a:cs typeface="Arial"/>
                </a:rPr>
                <a:t> </a:t>
              </a:r>
              <a:r>
                <a:rPr lang="en-US" sz="2400" dirty="0" err="1">
                  <a:latin typeface="Arial"/>
                  <a:cs typeface="Arial"/>
                </a:rPr>
                <a:t>arbete</a:t>
              </a:r>
              <a:endParaRPr lang="en-US" sz="2400" dirty="0">
                <a:latin typeface="Arial"/>
                <a:cs typeface="Arial"/>
              </a:endParaRPr>
            </a:p>
          </p:txBody>
        </p:sp>
        <p:sp>
          <p:nvSpPr>
            <p:cNvPr id="22" name="TextBox 21"/>
            <p:cNvSpPr txBox="1"/>
            <p:nvPr/>
          </p:nvSpPr>
          <p:spPr>
            <a:xfrm>
              <a:off x="3432139" y="1912885"/>
              <a:ext cx="697627" cy="369332"/>
            </a:xfrm>
            <a:prstGeom prst="rect">
              <a:avLst/>
            </a:prstGeom>
            <a:noFill/>
          </p:spPr>
          <p:txBody>
            <a:bodyPr wrap="none" rtlCol="0">
              <a:spAutoFit/>
            </a:bodyPr>
            <a:lstStyle/>
            <a:p>
              <a:r>
                <a:rPr lang="en-US" dirty="0">
                  <a:latin typeface="Arial"/>
                  <a:cs typeface="Arial"/>
                </a:rPr>
                <a:t>2008</a:t>
              </a:r>
            </a:p>
          </p:txBody>
        </p:sp>
        <p:sp>
          <p:nvSpPr>
            <p:cNvPr id="9" name="TextBox 8"/>
            <p:cNvSpPr txBox="1"/>
            <p:nvPr/>
          </p:nvSpPr>
          <p:spPr>
            <a:xfrm>
              <a:off x="3432139" y="2605249"/>
              <a:ext cx="4232522" cy="867930"/>
            </a:xfrm>
            <a:prstGeom prst="rect">
              <a:avLst/>
            </a:prstGeom>
            <a:noFill/>
          </p:spPr>
          <p:txBody>
            <a:bodyPr wrap="square" rtlCol="0">
              <a:spAutoFit/>
            </a:bodyPr>
            <a:lstStyle/>
            <a:p>
              <a:pPr>
                <a:lnSpc>
                  <a:spcPct val="140000"/>
                </a:lnSpc>
              </a:pPr>
              <a:r>
                <a:rPr lang="sv-SE" sz="1200" dirty="0">
                  <a:latin typeface="Arial"/>
                  <a:cs typeface="Arial"/>
                </a:rPr>
                <a:t>År 2008 slogs Lutherhjälpen samman med Svenska kyrkans mission (SKM), vilka nu samfällt bedriver verksamhet under namnet </a:t>
              </a:r>
              <a:r>
                <a:rPr lang="sv-SE" sz="1200" b="1" dirty="0">
                  <a:latin typeface="Arial"/>
                  <a:cs typeface="Arial"/>
                </a:rPr>
                <a:t>Svenska kyrkans internationella arbete.</a:t>
              </a:r>
              <a:endParaRPr lang="sv-SE" sz="1200" dirty="0">
                <a:latin typeface="Arial"/>
                <a:cs typeface="Arial"/>
              </a:endParaRPr>
            </a:p>
          </p:txBody>
        </p:sp>
      </p:grpSp>
      <p:pic>
        <p:nvPicPr>
          <p:cNvPr id="11" name="Bildobjekt 2" descr="Foto Magnus Aronson-593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011" y="1261878"/>
            <a:ext cx="7022588" cy="395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7889034" y="3292637"/>
            <a:ext cx="207476" cy="207476"/>
          </a:xfrm>
          <a:prstGeom prst="ellipse">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030768672"/>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DFCAB9-3AD5-1AA7-4342-CEDB11021489}"/>
              </a:ext>
            </a:extLst>
          </p:cNvPr>
          <p:cNvSpPr txBox="1"/>
          <p:nvPr/>
        </p:nvSpPr>
        <p:spPr>
          <a:xfrm>
            <a:off x="4042392" y="2644170"/>
            <a:ext cx="4107215" cy="784830"/>
          </a:xfrm>
          <a:prstGeom prst="rect">
            <a:avLst/>
          </a:prstGeom>
          <a:noFill/>
        </p:spPr>
        <p:txBody>
          <a:bodyPr wrap="none" rtlCol="0">
            <a:spAutoFit/>
          </a:bodyPr>
          <a:lstStyle/>
          <a:p>
            <a:r>
              <a:rPr lang="sv-SE" sz="4500" b="1" dirty="0">
                <a:latin typeface="Arial" panose="020B0604020202020204" pitchFamily="34" charset="0"/>
                <a:cs typeface="Arial" panose="020B0604020202020204" pitchFamily="34" charset="0"/>
              </a:rPr>
              <a:t>EXTRA SIDOR</a:t>
            </a:r>
          </a:p>
        </p:txBody>
      </p:sp>
    </p:spTree>
    <p:extLst>
      <p:ext uri="{BB962C8B-B14F-4D97-AF65-F5344CB8AC3E}">
        <p14:creationId xmlns:p14="http://schemas.microsoft.com/office/powerpoint/2010/main" val="3758474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CD88C84E-FA8E-072D-53AB-FEE9B93CB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10" b="10551"/>
          <a:stretch/>
        </p:blipFill>
        <p:spPr>
          <a:xfrm>
            <a:off x="-16054" y="0"/>
            <a:ext cx="12208054" cy="6858000"/>
          </a:xfrm>
          <a:prstGeom prst="rect">
            <a:avLst/>
          </a:prstGeom>
        </p:spPr>
      </p:pic>
      <p:sp>
        <p:nvSpPr>
          <p:cNvPr id="15" name="Action Button: Custom 14">
            <a:hlinkClick r:id="" action="ppaction://noaction" highlightClick="1"/>
            <a:extLst>
              <a:ext uri="{FF2B5EF4-FFF2-40B4-BE49-F238E27FC236}">
                <a16:creationId xmlns:a16="http://schemas.microsoft.com/office/drawing/2014/main" id="{D5B10B76-6199-0CD2-7C53-B43933C185A7}"/>
              </a:ext>
            </a:extLst>
          </p:cNvPr>
          <p:cNvSpPr/>
          <p:nvPr/>
        </p:nvSpPr>
        <p:spPr>
          <a:xfrm>
            <a:off x="0" y="3028950"/>
            <a:ext cx="12192000" cy="3829050"/>
          </a:xfrm>
          <a:prstGeom prst="actionButtonBlank">
            <a:avLst/>
          </a:prstGeom>
          <a:gradFill>
            <a:gsLst>
              <a:gs pos="0">
                <a:schemeClr val="tx1">
                  <a:alpha val="0"/>
                </a:schemeClr>
              </a:gs>
              <a:gs pos="63000">
                <a:schemeClr val="tx1">
                  <a:alpha val="47299"/>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E03D13E-CA9A-C546-86AE-212478297761}"/>
              </a:ext>
            </a:extLst>
          </p:cNvPr>
          <p:cNvSpPr/>
          <p:nvPr/>
        </p:nvSpPr>
        <p:spPr>
          <a:xfrm>
            <a:off x="884943" y="727409"/>
            <a:ext cx="4490333" cy="784830"/>
          </a:xfrm>
          <a:prstGeom prst="rect">
            <a:avLst/>
          </a:prstGeom>
        </p:spPr>
        <p:txBody>
          <a:bodyPr wrap="none">
            <a:spAutoFit/>
          </a:bodyPr>
          <a:lstStyle/>
          <a:p>
            <a:r>
              <a:rPr lang="sv-SE" sz="4500" b="1" dirty="0">
                <a:solidFill>
                  <a:prstClr val="white"/>
                </a:solidFill>
                <a:latin typeface="Arial" panose="020B0604020202020204" pitchFamily="34" charset="0"/>
                <a:cs typeface="Arial" panose="020B0604020202020204" pitchFamily="34" charset="0"/>
              </a:rPr>
              <a:t>GIVARSERVICE</a:t>
            </a:r>
          </a:p>
        </p:txBody>
      </p:sp>
      <p:sp>
        <p:nvSpPr>
          <p:cNvPr id="3" name="TextBox 2">
            <a:extLst>
              <a:ext uri="{FF2B5EF4-FFF2-40B4-BE49-F238E27FC236}">
                <a16:creationId xmlns:a16="http://schemas.microsoft.com/office/drawing/2014/main" id="{1E88AECB-6615-044F-BAE7-64025595CD5A}"/>
              </a:ext>
            </a:extLst>
          </p:cNvPr>
          <p:cNvSpPr txBox="1"/>
          <p:nvPr/>
        </p:nvSpPr>
        <p:spPr>
          <a:xfrm>
            <a:off x="884943" y="5277542"/>
            <a:ext cx="5888213" cy="830997"/>
          </a:xfrm>
          <a:prstGeom prst="rect">
            <a:avLst/>
          </a:prstGeom>
          <a:noFill/>
        </p:spPr>
        <p:txBody>
          <a:bodyPr wrap="square" rtlCol="0">
            <a:spAutoFit/>
          </a:bodyPr>
          <a:lstStyle/>
          <a:p>
            <a:r>
              <a:rPr lang="sv-SE" sz="1200" dirty="0">
                <a:solidFill>
                  <a:prstClr val="white"/>
                </a:solidFill>
                <a:latin typeface="Arial" panose="020B0604020202020204" pitchFamily="34" charset="0"/>
                <a:cs typeface="Arial" panose="020B0604020202020204" pitchFamily="34" charset="0"/>
              </a:rPr>
              <a:t>Telefonnummer</a:t>
            </a:r>
          </a:p>
          <a:p>
            <a:r>
              <a:rPr lang="sv-SE" sz="3600" b="1" dirty="0">
                <a:solidFill>
                  <a:prstClr val="white"/>
                </a:solidFill>
                <a:latin typeface="Arial" panose="020B0604020202020204" pitchFamily="34" charset="0"/>
                <a:cs typeface="Arial" panose="020B0604020202020204" pitchFamily="34" charset="0"/>
              </a:rPr>
              <a:t>010-181 93 00</a:t>
            </a:r>
            <a:endParaRPr lang="sv-SE" dirty="0">
              <a:solidFill>
                <a:prstClr val="whit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609A8DA-95BF-6844-1995-C0C77DBF6FD8}"/>
              </a:ext>
            </a:extLst>
          </p:cNvPr>
          <p:cNvSpPr txBox="1"/>
          <p:nvPr/>
        </p:nvSpPr>
        <p:spPr>
          <a:xfrm>
            <a:off x="4009143" y="5277542"/>
            <a:ext cx="5888213" cy="1107996"/>
          </a:xfrm>
          <a:prstGeom prst="rect">
            <a:avLst/>
          </a:prstGeom>
          <a:noFill/>
        </p:spPr>
        <p:txBody>
          <a:bodyPr wrap="square" rtlCol="0">
            <a:spAutoFit/>
          </a:bodyPr>
          <a:lstStyle/>
          <a:p>
            <a:r>
              <a:rPr lang="sv-SE" sz="1200" dirty="0">
                <a:solidFill>
                  <a:prstClr val="white"/>
                </a:solidFill>
                <a:latin typeface="Arial" panose="020B0604020202020204" pitchFamily="34" charset="0"/>
                <a:cs typeface="Arial" panose="020B0604020202020204" pitchFamily="34" charset="0"/>
              </a:rPr>
              <a:t>Postadress</a:t>
            </a:r>
          </a:p>
          <a:p>
            <a:r>
              <a:rPr lang="sv-SE" b="1" dirty="0">
                <a:solidFill>
                  <a:prstClr val="white"/>
                </a:solidFill>
                <a:latin typeface="Arial" panose="020B0604020202020204" pitchFamily="34" charset="0"/>
                <a:cs typeface="Arial" panose="020B0604020202020204" pitchFamily="34" charset="0"/>
              </a:rPr>
              <a:t>Givarservice, Internationella avdelningen,</a:t>
            </a:r>
          </a:p>
          <a:p>
            <a:r>
              <a:rPr lang="sv-SE" b="1" dirty="0">
                <a:solidFill>
                  <a:prstClr val="white"/>
                </a:solidFill>
                <a:latin typeface="Arial" panose="020B0604020202020204" pitchFamily="34" charset="0"/>
                <a:cs typeface="Arial" panose="020B0604020202020204" pitchFamily="34" charset="0"/>
              </a:rPr>
              <a:t>Kyrkokansliet, 751 70 Uppsala.</a:t>
            </a:r>
          </a:p>
          <a:p>
            <a:endParaRPr lang="sv-SE" dirty="0">
              <a:solidFill>
                <a:prstClr val="white"/>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5B5841B-F0F3-BE53-38C9-00F07A96BFEC}"/>
              </a:ext>
            </a:extLst>
          </p:cNvPr>
          <p:cNvPicPr>
            <a:picLocks noChangeAspect="1"/>
          </p:cNvPicPr>
          <p:nvPr/>
        </p:nvPicPr>
        <p:blipFill>
          <a:blip r:embed="rId4"/>
          <a:stretch>
            <a:fillRect/>
          </a:stretch>
        </p:blipFill>
        <p:spPr>
          <a:xfrm>
            <a:off x="10851205" y="-22525"/>
            <a:ext cx="1340795" cy="1369322"/>
          </a:xfrm>
          <a:prstGeom prst="rect">
            <a:avLst/>
          </a:prstGeom>
        </p:spPr>
      </p:pic>
    </p:spTree>
    <p:extLst>
      <p:ext uri="{BB962C8B-B14F-4D97-AF65-F5344CB8AC3E}">
        <p14:creationId xmlns:p14="http://schemas.microsoft.com/office/powerpoint/2010/main" val="213159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3379525"/>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nvGrpSpPr>
          <p:cNvPr id="6" name="Group 5"/>
          <p:cNvGrpSpPr/>
          <p:nvPr/>
        </p:nvGrpSpPr>
        <p:grpSpPr>
          <a:xfrm>
            <a:off x="1164897" y="2392950"/>
            <a:ext cx="4935527" cy="3069123"/>
            <a:chOff x="3390983" y="1438185"/>
            <a:chExt cx="4120705" cy="3069123"/>
          </a:xfrm>
        </p:grpSpPr>
        <p:sp>
          <p:nvSpPr>
            <p:cNvPr id="3" name="TextBox 2"/>
            <p:cNvSpPr txBox="1"/>
            <p:nvPr/>
          </p:nvSpPr>
          <p:spPr>
            <a:xfrm>
              <a:off x="3390983" y="1438185"/>
              <a:ext cx="2410652" cy="461665"/>
            </a:xfrm>
            <a:prstGeom prst="rect">
              <a:avLst/>
            </a:prstGeom>
            <a:noFill/>
          </p:spPr>
          <p:txBody>
            <a:bodyPr wrap="none" rtlCol="0">
              <a:spAutoFit/>
            </a:bodyPr>
            <a:lstStyle/>
            <a:p>
              <a:r>
                <a:rPr lang="en-US" sz="2400" dirty="0">
                  <a:latin typeface="Arial"/>
                  <a:cs typeface="Arial"/>
                </a:rPr>
                <a:t>Act </a:t>
              </a:r>
              <a:r>
                <a:rPr lang="en-US" sz="2400" dirty="0" err="1">
                  <a:latin typeface="Arial"/>
                  <a:cs typeface="Arial"/>
                </a:rPr>
                <a:t>Svenska</a:t>
              </a:r>
              <a:r>
                <a:rPr lang="en-US" sz="2400" dirty="0">
                  <a:latin typeface="Arial"/>
                  <a:cs typeface="Arial"/>
                </a:rPr>
                <a:t> </a:t>
              </a:r>
              <a:r>
                <a:rPr lang="en-US" sz="2400" dirty="0" err="1">
                  <a:latin typeface="Arial"/>
                  <a:cs typeface="Arial"/>
                </a:rPr>
                <a:t>kyrkan</a:t>
              </a:r>
              <a:endParaRPr lang="en-US" sz="2400" dirty="0">
                <a:latin typeface="Arial"/>
                <a:cs typeface="Arial"/>
              </a:endParaRPr>
            </a:p>
          </p:txBody>
        </p:sp>
        <p:sp>
          <p:nvSpPr>
            <p:cNvPr id="22" name="TextBox 21"/>
            <p:cNvSpPr txBox="1"/>
            <p:nvPr/>
          </p:nvSpPr>
          <p:spPr>
            <a:xfrm>
              <a:off x="3421558" y="1899850"/>
              <a:ext cx="582454" cy="369332"/>
            </a:xfrm>
            <a:prstGeom prst="rect">
              <a:avLst/>
            </a:prstGeom>
            <a:noFill/>
          </p:spPr>
          <p:txBody>
            <a:bodyPr wrap="none" rtlCol="0">
              <a:spAutoFit/>
            </a:bodyPr>
            <a:lstStyle/>
            <a:p>
              <a:r>
                <a:rPr lang="en-US" dirty="0">
                  <a:latin typeface="Arial"/>
                  <a:cs typeface="Arial"/>
                </a:rPr>
                <a:t>2019</a:t>
              </a:r>
            </a:p>
          </p:txBody>
        </p:sp>
        <p:sp>
          <p:nvSpPr>
            <p:cNvPr id="9" name="TextBox 8"/>
            <p:cNvSpPr txBox="1"/>
            <p:nvPr/>
          </p:nvSpPr>
          <p:spPr>
            <a:xfrm>
              <a:off x="3412872" y="2605249"/>
              <a:ext cx="4098816" cy="1902059"/>
            </a:xfrm>
            <a:prstGeom prst="rect">
              <a:avLst/>
            </a:prstGeom>
            <a:noFill/>
          </p:spPr>
          <p:txBody>
            <a:bodyPr wrap="square" rtlCol="0">
              <a:spAutoFit/>
            </a:bodyPr>
            <a:lstStyle/>
            <a:p>
              <a:pPr>
                <a:lnSpc>
                  <a:spcPct val="140000"/>
                </a:lnSpc>
              </a:pPr>
              <a:r>
                <a:rPr lang="sv-SE" sz="1200" dirty="0">
                  <a:latin typeface="Arial"/>
                  <a:cs typeface="Arial"/>
                </a:rPr>
                <a:t>Med samma uppdrag och under samma vision som tidigare – det är samma arbete som skall utföras. Men nu, med ett namn som tar för sig och som människor kommer att minnas. Act Svenska kyrkan vill inte bara vara en starkt röst internationellt – men också en stark folkrörelse i Sverige – med församlingen som bas och naturlig utgångspunkt. Välkommen att vara med i vår gemensamma kamp för varje människas rätt till ett värdigt liv!</a:t>
              </a:r>
            </a:p>
          </p:txBody>
        </p:sp>
      </p:grpSp>
      <p:sp>
        <p:nvSpPr>
          <p:cNvPr id="12" name="Oval 11"/>
          <p:cNvSpPr/>
          <p:nvPr/>
        </p:nvSpPr>
        <p:spPr>
          <a:xfrm>
            <a:off x="1448335" y="3292637"/>
            <a:ext cx="207476" cy="207476"/>
          </a:xfrm>
          <a:prstGeom prst="ellipse">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pic>
        <p:nvPicPr>
          <p:cNvPr id="5" name="Picture 4">
            <a:extLst>
              <a:ext uri="{FF2B5EF4-FFF2-40B4-BE49-F238E27FC236}">
                <a16:creationId xmlns:a16="http://schemas.microsoft.com/office/drawing/2014/main" id="{65359866-396E-744C-91DA-1C6701707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2083" y="567236"/>
            <a:ext cx="3455382" cy="5720577"/>
          </a:xfrm>
          <a:prstGeom prst="rect">
            <a:avLst/>
          </a:prstGeom>
        </p:spPr>
      </p:pic>
    </p:spTree>
    <p:extLst>
      <p:ext uri="{BB962C8B-B14F-4D97-AF65-F5344CB8AC3E}">
        <p14:creationId xmlns:p14="http://schemas.microsoft.com/office/powerpoint/2010/main" val="257521823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D15337-CEB1-0C58-3B8A-CA04C68F5D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72500"/>
            <a:ext cx="12192000" cy="4294618"/>
          </a:xfrm>
          <a:prstGeom prst="rect">
            <a:avLst/>
          </a:prstGeom>
        </p:spPr>
      </p:pic>
      <p:sp>
        <p:nvSpPr>
          <p:cNvPr id="13" name="Rectangle 12"/>
          <p:cNvSpPr/>
          <p:nvPr/>
        </p:nvSpPr>
        <p:spPr>
          <a:xfrm>
            <a:off x="1" y="3379525"/>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3" name="TextBox 2"/>
          <p:cNvSpPr txBox="1"/>
          <p:nvPr/>
        </p:nvSpPr>
        <p:spPr>
          <a:xfrm>
            <a:off x="4002316" y="2392950"/>
            <a:ext cx="4873450" cy="461665"/>
          </a:xfrm>
          <a:prstGeom prst="rect">
            <a:avLst/>
          </a:prstGeom>
          <a:noFill/>
        </p:spPr>
        <p:txBody>
          <a:bodyPr wrap="none" rtlCol="0">
            <a:spAutoFit/>
          </a:bodyPr>
          <a:lstStyle/>
          <a:p>
            <a:r>
              <a:rPr lang="en-SE" sz="2400" b="1" dirty="0">
                <a:latin typeface="Arial" panose="020B0604020202020204" pitchFamily="34" charset="0"/>
                <a:cs typeface="Arial" panose="020B0604020202020204" pitchFamily="34" charset="0"/>
              </a:rPr>
              <a:t>Det ekumeniska sammanhanget</a:t>
            </a:r>
          </a:p>
        </p:txBody>
      </p:sp>
    </p:spTree>
    <p:extLst>
      <p:ext uri="{BB962C8B-B14F-4D97-AF65-F5344CB8AC3E}">
        <p14:creationId xmlns:p14="http://schemas.microsoft.com/office/powerpoint/2010/main" val="81282756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60D1A-0CC9-9FCB-053B-DBE198A79F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503" y="4141108"/>
            <a:ext cx="7712990" cy="2716892"/>
          </a:xfrm>
          <a:prstGeom prst="rect">
            <a:avLst/>
          </a:prstGeom>
        </p:spPr>
      </p:pic>
      <p:sp>
        <p:nvSpPr>
          <p:cNvPr id="4" name="Rectangle 3">
            <a:extLst>
              <a:ext uri="{FF2B5EF4-FFF2-40B4-BE49-F238E27FC236}">
                <a16:creationId xmlns:a16="http://schemas.microsoft.com/office/drawing/2014/main" id="{F90C763B-144E-D66B-31CF-219FFA646810}"/>
              </a:ext>
            </a:extLst>
          </p:cNvPr>
          <p:cNvSpPr/>
          <p:nvPr/>
        </p:nvSpPr>
        <p:spPr>
          <a:xfrm>
            <a:off x="0" y="1406471"/>
            <a:ext cx="12191996" cy="4045058"/>
          </a:xfrm>
          <a:prstGeom prst="rect">
            <a:avLst/>
          </a:prstGeom>
          <a:solidFill>
            <a:srgbClr val="4B97D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6" name="TextBox 5">
            <a:extLst>
              <a:ext uri="{FF2B5EF4-FFF2-40B4-BE49-F238E27FC236}">
                <a16:creationId xmlns:a16="http://schemas.microsoft.com/office/drawing/2014/main" id="{0D523CD5-2DB1-1577-6E7E-9E73F4E85649}"/>
              </a:ext>
            </a:extLst>
          </p:cNvPr>
          <p:cNvSpPr txBox="1"/>
          <p:nvPr/>
        </p:nvSpPr>
        <p:spPr>
          <a:xfrm>
            <a:off x="4002316" y="734631"/>
            <a:ext cx="4602542" cy="461665"/>
          </a:xfrm>
          <a:prstGeom prst="rect">
            <a:avLst/>
          </a:prstGeom>
          <a:noFill/>
        </p:spPr>
        <p:txBody>
          <a:bodyPr wrap="none" rtlCol="0">
            <a:spAutoFit/>
          </a:bodyPr>
          <a:lstStyle/>
          <a:p>
            <a:r>
              <a:rPr lang="en-SE" sz="2400" dirty="0">
                <a:latin typeface="Arial" panose="020B0604020202020204" pitchFamily="34" charset="0"/>
                <a:cs typeface="Arial" panose="020B0604020202020204" pitchFamily="34" charset="0"/>
              </a:rPr>
              <a:t>Det ekumeniska sammanhanget</a:t>
            </a:r>
          </a:p>
        </p:txBody>
      </p:sp>
      <p:grpSp>
        <p:nvGrpSpPr>
          <p:cNvPr id="25" name="Group 24">
            <a:extLst>
              <a:ext uri="{FF2B5EF4-FFF2-40B4-BE49-F238E27FC236}">
                <a16:creationId xmlns:a16="http://schemas.microsoft.com/office/drawing/2014/main" id="{803A448B-B354-9711-42ED-D069930AEAD2}"/>
              </a:ext>
            </a:extLst>
          </p:cNvPr>
          <p:cNvGrpSpPr/>
          <p:nvPr/>
        </p:nvGrpSpPr>
        <p:grpSpPr>
          <a:xfrm>
            <a:off x="1568738" y="2018654"/>
            <a:ext cx="2820692" cy="2820692"/>
            <a:chOff x="1568738" y="2018654"/>
            <a:chExt cx="2820692" cy="2820692"/>
          </a:xfrm>
        </p:grpSpPr>
        <p:sp>
          <p:nvSpPr>
            <p:cNvPr id="10" name="Oval 9">
              <a:extLst>
                <a:ext uri="{FF2B5EF4-FFF2-40B4-BE49-F238E27FC236}">
                  <a16:creationId xmlns:a16="http://schemas.microsoft.com/office/drawing/2014/main" id="{031FF436-DF5C-9C38-F4CA-76E951502632}"/>
                </a:ext>
              </a:extLst>
            </p:cNvPr>
            <p:cNvSpPr/>
            <p:nvPr/>
          </p:nvSpPr>
          <p:spPr>
            <a:xfrm>
              <a:off x="1568738" y="2018654"/>
              <a:ext cx="2820692" cy="2820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Picture 21">
              <a:extLst>
                <a:ext uri="{FF2B5EF4-FFF2-40B4-BE49-F238E27FC236}">
                  <a16:creationId xmlns:a16="http://schemas.microsoft.com/office/drawing/2014/main" id="{55DF15E7-8F1A-85C7-39CF-B6F4A2CA22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2600" y="3200311"/>
              <a:ext cx="2084655" cy="390873"/>
            </a:xfrm>
            <a:prstGeom prst="rect">
              <a:avLst/>
            </a:prstGeom>
          </p:spPr>
        </p:pic>
      </p:grpSp>
      <p:grpSp>
        <p:nvGrpSpPr>
          <p:cNvPr id="26" name="Group 25">
            <a:extLst>
              <a:ext uri="{FF2B5EF4-FFF2-40B4-BE49-F238E27FC236}">
                <a16:creationId xmlns:a16="http://schemas.microsoft.com/office/drawing/2014/main" id="{3868A035-336D-1160-4107-32CB801DA4FE}"/>
              </a:ext>
            </a:extLst>
          </p:cNvPr>
          <p:cNvGrpSpPr/>
          <p:nvPr/>
        </p:nvGrpSpPr>
        <p:grpSpPr>
          <a:xfrm>
            <a:off x="4851027" y="2018654"/>
            <a:ext cx="2820692" cy="2820692"/>
            <a:chOff x="4851027" y="2018654"/>
            <a:chExt cx="2820692" cy="2820692"/>
          </a:xfrm>
        </p:grpSpPr>
        <p:sp>
          <p:nvSpPr>
            <p:cNvPr id="11" name="Oval 10">
              <a:extLst>
                <a:ext uri="{FF2B5EF4-FFF2-40B4-BE49-F238E27FC236}">
                  <a16:creationId xmlns:a16="http://schemas.microsoft.com/office/drawing/2014/main" id="{7BE6058F-7456-0662-0321-F7EF51CF9A4D}"/>
                </a:ext>
              </a:extLst>
            </p:cNvPr>
            <p:cNvSpPr/>
            <p:nvPr/>
          </p:nvSpPr>
          <p:spPr>
            <a:xfrm>
              <a:off x="4851027" y="2018654"/>
              <a:ext cx="2820692" cy="2820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3" name="Picture 22">
              <a:extLst>
                <a:ext uri="{FF2B5EF4-FFF2-40B4-BE49-F238E27FC236}">
                  <a16:creationId xmlns:a16="http://schemas.microsoft.com/office/drawing/2014/main" id="{C3EF7BBA-06DE-41B6-F1F9-8627747AF8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5217" y="2500909"/>
              <a:ext cx="1640199" cy="1640199"/>
            </a:xfrm>
            <a:prstGeom prst="rect">
              <a:avLst/>
            </a:prstGeom>
          </p:spPr>
        </p:pic>
      </p:grpSp>
      <p:grpSp>
        <p:nvGrpSpPr>
          <p:cNvPr id="27" name="Group 26">
            <a:extLst>
              <a:ext uri="{FF2B5EF4-FFF2-40B4-BE49-F238E27FC236}">
                <a16:creationId xmlns:a16="http://schemas.microsoft.com/office/drawing/2014/main" id="{0CA02F30-82EB-7F6D-EEB1-9E2C96D5E65F}"/>
              </a:ext>
            </a:extLst>
          </p:cNvPr>
          <p:cNvGrpSpPr/>
          <p:nvPr/>
        </p:nvGrpSpPr>
        <p:grpSpPr>
          <a:xfrm>
            <a:off x="8133316" y="2018654"/>
            <a:ext cx="2820692" cy="2820692"/>
            <a:chOff x="8133316" y="2018654"/>
            <a:chExt cx="2820692" cy="2820692"/>
          </a:xfrm>
        </p:grpSpPr>
        <p:sp>
          <p:nvSpPr>
            <p:cNvPr id="12" name="Oval 11">
              <a:extLst>
                <a:ext uri="{FF2B5EF4-FFF2-40B4-BE49-F238E27FC236}">
                  <a16:creationId xmlns:a16="http://schemas.microsoft.com/office/drawing/2014/main" id="{51F4D2B6-44C9-C628-9BFB-27EC1E131E98}"/>
                </a:ext>
              </a:extLst>
            </p:cNvPr>
            <p:cNvSpPr/>
            <p:nvPr/>
          </p:nvSpPr>
          <p:spPr>
            <a:xfrm>
              <a:off x="8133316" y="2018654"/>
              <a:ext cx="2820692" cy="2820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4" name="Picture 23">
              <a:extLst>
                <a:ext uri="{FF2B5EF4-FFF2-40B4-BE49-F238E27FC236}">
                  <a16:creationId xmlns:a16="http://schemas.microsoft.com/office/drawing/2014/main" id="{2493CC58-0A51-DB4B-F474-72407A390C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5296" y="2857114"/>
              <a:ext cx="1914284" cy="927789"/>
            </a:xfrm>
            <a:prstGeom prst="rect">
              <a:avLst/>
            </a:prstGeom>
          </p:spPr>
        </p:pic>
      </p:grpSp>
    </p:spTree>
    <p:extLst>
      <p:ext uri="{BB962C8B-B14F-4D97-AF65-F5344CB8AC3E}">
        <p14:creationId xmlns:p14="http://schemas.microsoft.com/office/powerpoint/2010/main" val="243022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770CDD-2A75-075D-B699-04B7FAAC2BA1}"/>
              </a:ext>
            </a:extLst>
          </p:cNvPr>
          <p:cNvGrpSpPr/>
          <p:nvPr/>
        </p:nvGrpSpPr>
        <p:grpSpPr>
          <a:xfrm>
            <a:off x="-4" y="0"/>
            <a:ext cx="12241103" cy="6858000"/>
            <a:chOff x="-4" y="0"/>
            <a:chExt cx="12241103" cy="6858000"/>
          </a:xfrm>
        </p:grpSpPr>
        <p:pic>
          <p:nvPicPr>
            <p:cNvPr id="22" name="Picture 21">
              <a:extLst>
                <a:ext uri="{FF2B5EF4-FFF2-40B4-BE49-F238E27FC236}">
                  <a16:creationId xmlns:a16="http://schemas.microsoft.com/office/drawing/2014/main" id="{ADE1F803-EE86-BD3C-8987-C1B1C2C73E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
            <a:stretch/>
          </p:blipFill>
          <p:spPr>
            <a:xfrm>
              <a:off x="0" y="0"/>
              <a:ext cx="12241099" cy="6858000"/>
            </a:xfrm>
            <a:prstGeom prst="rect">
              <a:avLst/>
            </a:prstGeom>
          </p:spPr>
        </p:pic>
        <p:pic>
          <p:nvPicPr>
            <p:cNvPr id="25" name="Picture 24" descr="Shape&#10;&#10;Description automatically generated with low confidence">
              <a:extLst>
                <a:ext uri="{FF2B5EF4-FFF2-40B4-BE49-F238E27FC236}">
                  <a16:creationId xmlns:a16="http://schemas.microsoft.com/office/drawing/2014/main" id="{FA088B68-5E24-A6CC-269E-A80D555BC787}"/>
                </a:ext>
              </a:extLst>
            </p:cNvPr>
            <p:cNvPicPr>
              <a:picLocks noChangeAspect="1"/>
            </p:cNvPicPr>
            <p:nvPr/>
          </p:nvPicPr>
          <p:blipFill>
            <a:blip r:embed="rId4">
              <a:alphaModFix amt="32000"/>
              <a:extLst>
                <a:ext uri="{28A0092B-C50C-407E-A947-70E740481C1C}">
                  <a14:useLocalDpi xmlns:a14="http://schemas.microsoft.com/office/drawing/2010/main"/>
                </a:ext>
              </a:extLst>
            </a:blip>
            <a:stretch>
              <a:fillRect/>
            </a:stretch>
          </p:blipFill>
          <p:spPr>
            <a:xfrm rot="10800000">
              <a:off x="-4" y="743918"/>
              <a:ext cx="12192002" cy="6114082"/>
            </a:xfrm>
            <a:prstGeom prst="rect">
              <a:avLst/>
            </a:prstGeom>
          </p:spPr>
        </p:pic>
      </p:grpSp>
      <p:sp>
        <p:nvSpPr>
          <p:cNvPr id="13" name="Rectangle 12"/>
          <p:cNvSpPr/>
          <p:nvPr/>
        </p:nvSpPr>
        <p:spPr>
          <a:xfrm>
            <a:off x="1" y="3379525"/>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nvGrpSpPr>
          <p:cNvPr id="4" name="Group 3">
            <a:extLst>
              <a:ext uri="{FF2B5EF4-FFF2-40B4-BE49-F238E27FC236}">
                <a16:creationId xmlns:a16="http://schemas.microsoft.com/office/drawing/2014/main" id="{82E4F885-EBA0-AC8C-E7F7-C8BA5E67AC53}"/>
              </a:ext>
            </a:extLst>
          </p:cNvPr>
          <p:cNvGrpSpPr/>
          <p:nvPr/>
        </p:nvGrpSpPr>
        <p:grpSpPr>
          <a:xfrm>
            <a:off x="1511143" y="3800959"/>
            <a:ext cx="3574828" cy="1383395"/>
            <a:chOff x="763184" y="3828396"/>
            <a:chExt cx="3574828" cy="1383395"/>
          </a:xfrm>
        </p:grpSpPr>
        <p:sp>
          <p:nvSpPr>
            <p:cNvPr id="23" name="textruta 1">
              <a:extLst>
                <a:ext uri="{FF2B5EF4-FFF2-40B4-BE49-F238E27FC236}">
                  <a16:creationId xmlns:a16="http://schemas.microsoft.com/office/drawing/2014/main" id="{54054F74-04F4-1266-78B4-47CA208D30A9}"/>
                </a:ext>
              </a:extLst>
            </p:cNvPr>
            <p:cNvSpPr txBox="1"/>
            <p:nvPr/>
          </p:nvSpPr>
          <p:spPr>
            <a:xfrm>
              <a:off x="763184" y="3828396"/>
              <a:ext cx="3574828" cy="923330"/>
            </a:xfrm>
            <a:prstGeom prst="rect">
              <a:avLst/>
            </a:prstGeom>
            <a:noFill/>
          </p:spPr>
          <p:txBody>
            <a:bodyPr wrap="square" rtlCol="0">
              <a:spAutoFit/>
            </a:bodyPr>
            <a:lstStyle/>
            <a:p>
              <a:r>
                <a:rPr lang="sv-SE" sz="5400" b="1" dirty="0">
                  <a:solidFill>
                    <a:schemeClr val="bg1"/>
                  </a:solidFill>
                  <a:latin typeface="Arial" charset="0"/>
                  <a:ea typeface="Arial" charset="0"/>
                  <a:cs typeface="Arial" charset="0"/>
                </a:rPr>
                <a:t>Lokalt</a:t>
              </a:r>
            </a:p>
          </p:txBody>
        </p:sp>
        <p:sp>
          <p:nvSpPr>
            <p:cNvPr id="24" name="TextBox 23">
              <a:extLst>
                <a:ext uri="{FF2B5EF4-FFF2-40B4-BE49-F238E27FC236}">
                  <a16:creationId xmlns:a16="http://schemas.microsoft.com/office/drawing/2014/main" id="{363253E8-FDB5-80F7-2C8C-A8D9B02487B9}"/>
                </a:ext>
              </a:extLst>
            </p:cNvPr>
            <p:cNvSpPr txBox="1"/>
            <p:nvPr/>
          </p:nvSpPr>
          <p:spPr>
            <a:xfrm>
              <a:off x="794180" y="4750126"/>
              <a:ext cx="2462534" cy="461665"/>
            </a:xfrm>
            <a:prstGeom prst="rect">
              <a:avLst/>
            </a:prstGeom>
            <a:noFill/>
          </p:spPr>
          <p:txBody>
            <a:bodyPr wrap="none" rtlCol="0">
              <a:spAutoFit/>
            </a:bodyPr>
            <a:lstStyle/>
            <a:p>
              <a:r>
                <a:rPr lang="sv-SE" sz="2400" dirty="0">
                  <a:solidFill>
                    <a:schemeClr val="bg1"/>
                  </a:solidFill>
                  <a:latin typeface="Arial" panose="020B0604020202020204" pitchFamily="34" charset="0"/>
                  <a:cs typeface="Arial" panose="020B0604020202020204" pitchFamily="34" charset="0"/>
                </a:rPr>
                <a:t>Rättighetsbärare</a:t>
              </a:r>
            </a:p>
          </p:txBody>
        </p:sp>
      </p:grpSp>
      <p:sp>
        <p:nvSpPr>
          <p:cNvPr id="26" name="Oval 25">
            <a:extLst>
              <a:ext uri="{FF2B5EF4-FFF2-40B4-BE49-F238E27FC236}">
                <a16:creationId xmlns:a16="http://schemas.microsoft.com/office/drawing/2014/main" id="{316D5BBA-21F3-7A34-45A5-C4F77247F76F}"/>
              </a:ext>
            </a:extLst>
          </p:cNvPr>
          <p:cNvSpPr/>
          <p:nvPr/>
        </p:nvSpPr>
        <p:spPr>
          <a:xfrm>
            <a:off x="1581732" y="3292637"/>
            <a:ext cx="207476" cy="207476"/>
          </a:xfrm>
          <a:prstGeom prst="ellipse">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501632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 fill="hold"/>
                                        <p:tgtEl>
                                          <p:spTgt spid="2"/>
                                        </p:tgtEl>
                                        <p:attrNameLst>
                                          <p:attrName>ppt_x</p:attrName>
                                        </p:attrNameLst>
                                      </p:cBhvr>
                                      <p:tavLst>
                                        <p:tav tm="0">
                                          <p:val>
                                            <p:strVal val="1+#ppt_w/2"/>
                                          </p:val>
                                        </p:tav>
                                        <p:tav tm="100000">
                                          <p:val>
                                            <p:strVal val="#ppt_x"/>
                                          </p:val>
                                        </p:tav>
                                      </p:tavLst>
                                    </p:anim>
                                    <p:anim calcmode="lin" valueType="num">
                                      <p:cBhvr additive="base">
                                        <p:cTn id="8" dur="11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11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DF8857-BCF7-CD67-EFB5-9365D3198774}"/>
              </a:ext>
            </a:extLst>
          </p:cNvPr>
          <p:cNvPicPr>
            <a:picLocks noChangeAspect="1"/>
          </p:cNvPicPr>
          <p:nvPr/>
        </p:nvPicPr>
        <p:blipFill>
          <a:blip r:embed="rId3"/>
          <a:stretch>
            <a:fillRect/>
          </a:stretch>
        </p:blipFill>
        <p:spPr>
          <a:xfrm>
            <a:off x="-2592257" y="1977724"/>
            <a:ext cx="17376511" cy="6120856"/>
          </a:xfrm>
          <a:prstGeom prst="rect">
            <a:avLst/>
          </a:prstGeom>
        </p:spPr>
      </p:pic>
      <p:pic>
        <p:nvPicPr>
          <p:cNvPr id="4" name="Picture 3">
            <a:extLst>
              <a:ext uri="{FF2B5EF4-FFF2-40B4-BE49-F238E27FC236}">
                <a16:creationId xmlns:a16="http://schemas.microsoft.com/office/drawing/2014/main" id="{6629CA88-B817-3122-08F4-4BB2BBBF81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9C6994B0-82EE-2C00-CAEF-7C64742FB3FE}"/>
              </a:ext>
            </a:extLst>
          </p:cNvPr>
          <p:cNvPicPr>
            <a:picLocks noChangeAspect="1"/>
          </p:cNvPicPr>
          <p:nvPr/>
        </p:nvPicPr>
        <p:blipFill>
          <a:blip r:embed="rId5" cstate="screen">
            <a:alphaModFix amt="32000"/>
            <a:extLst>
              <a:ext uri="{28A0092B-C50C-407E-A947-70E740481C1C}">
                <a14:useLocalDpi xmlns:a14="http://schemas.microsoft.com/office/drawing/2010/main"/>
              </a:ext>
            </a:extLst>
          </a:blip>
          <a:stretch>
            <a:fillRect/>
          </a:stretch>
        </p:blipFill>
        <p:spPr>
          <a:xfrm rot="5400000">
            <a:off x="3821622" y="-1512375"/>
            <a:ext cx="6858000" cy="9882750"/>
          </a:xfrm>
          <a:prstGeom prst="rect">
            <a:avLst/>
          </a:prstGeom>
        </p:spPr>
      </p:pic>
      <p:sp>
        <p:nvSpPr>
          <p:cNvPr id="3" name="Rectangle 2">
            <a:extLst>
              <a:ext uri="{FF2B5EF4-FFF2-40B4-BE49-F238E27FC236}">
                <a16:creationId xmlns:a16="http://schemas.microsoft.com/office/drawing/2014/main" id="{8EDE49E5-2EC3-5CC8-9514-0C45E42B3737}"/>
              </a:ext>
            </a:extLst>
          </p:cNvPr>
          <p:cNvSpPr/>
          <p:nvPr/>
        </p:nvSpPr>
        <p:spPr>
          <a:xfrm>
            <a:off x="1" y="3379525"/>
            <a:ext cx="12191996" cy="48000"/>
          </a:xfrm>
          <a:prstGeom prst="rect">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nvGrpSpPr>
          <p:cNvPr id="2" name="Group 1">
            <a:extLst>
              <a:ext uri="{FF2B5EF4-FFF2-40B4-BE49-F238E27FC236}">
                <a16:creationId xmlns:a16="http://schemas.microsoft.com/office/drawing/2014/main" id="{EF8737D4-6DD8-7B18-0AB1-6E7D8B3BAF94}"/>
              </a:ext>
            </a:extLst>
          </p:cNvPr>
          <p:cNvGrpSpPr/>
          <p:nvPr/>
        </p:nvGrpSpPr>
        <p:grpSpPr>
          <a:xfrm>
            <a:off x="8462622" y="1516059"/>
            <a:ext cx="3574828" cy="1984054"/>
            <a:chOff x="8462622" y="1516059"/>
            <a:chExt cx="3574828" cy="1984054"/>
          </a:xfrm>
        </p:grpSpPr>
        <p:sp>
          <p:nvSpPr>
            <p:cNvPr id="6" name="textruta 1">
              <a:extLst>
                <a:ext uri="{FF2B5EF4-FFF2-40B4-BE49-F238E27FC236}">
                  <a16:creationId xmlns:a16="http://schemas.microsoft.com/office/drawing/2014/main" id="{AB954AA7-5892-4715-EDE8-227A209B3691}"/>
                </a:ext>
              </a:extLst>
            </p:cNvPr>
            <p:cNvSpPr txBox="1"/>
            <p:nvPr/>
          </p:nvSpPr>
          <p:spPr>
            <a:xfrm>
              <a:off x="8462622" y="1516059"/>
              <a:ext cx="3574828" cy="923330"/>
            </a:xfrm>
            <a:prstGeom prst="rect">
              <a:avLst/>
            </a:prstGeom>
            <a:noFill/>
          </p:spPr>
          <p:txBody>
            <a:bodyPr wrap="square" rtlCol="0">
              <a:spAutoFit/>
            </a:bodyPr>
            <a:lstStyle/>
            <a:p>
              <a:r>
                <a:rPr lang="sv-SE" sz="5400" b="1" dirty="0">
                  <a:solidFill>
                    <a:schemeClr val="bg1"/>
                  </a:solidFill>
                  <a:latin typeface="Arial" charset="0"/>
                  <a:ea typeface="Arial" charset="0"/>
                  <a:cs typeface="Arial" charset="0"/>
                </a:rPr>
                <a:t>Globalt</a:t>
              </a:r>
            </a:p>
          </p:txBody>
        </p:sp>
        <p:sp>
          <p:nvSpPr>
            <p:cNvPr id="7" name="TextBox 6">
              <a:extLst>
                <a:ext uri="{FF2B5EF4-FFF2-40B4-BE49-F238E27FC236}">
                  <a16:creationId xmlns:a16="http://schemas.microsoft.com/office/drawing/2014/main" id="{76ADEC8D-A761-C106-4696-C97F6618020E}"/>
                </a:ext>
              </a:extLst>
            </p:cNvPr>
            <p:cNvSpPr txBox="1"/>
            <p:nvPr/>
          </p:nvSpPr>
          <p:spPr>
            <a:xfrm>
              <a:off x="8493618" y="2425007"/>
              <a:ext cx="2444900" cy="430887"/>
            </a:xfrm>
            <a:prstGeom prst="rect">
              <a:avLst/>
            </a:prstGeom>
            <a:noFill/>
          </p:spPr>
          <p:txBody>
            <a:bodyPr wrap="none" rtlCol="0">
              <a:spAutoFit/>
            </a:bodyPr>
            <a:lstStyle/>
            <a:p>
              <a:r>
                <a:rPr lang="sv-SE" sz="2200" dirty="0">
                  <a:solidFill>
                    <a:schemeClr val="bg1"/>
                  </a:solidFill>
                  <a:latin typeface="Arial" panose="020B0604020202020204" pitchFamily="34" charset="0"/>
                  <a:cs typeface="Arial" panose="020B0604020202020204" pitchFamily="34" charset="0"/>
                </a:rPr>
                <a:t>Skyldighetsbärare</a:t>
              </a:r>
            </a:p>
          </p:txBody>
        </p:sp>
        <p:sp>
          <p:nvSpPr>
            <p:cNvPr id="13" name="Oval 12">
              <a:extLst>
                <a:ext uri="{FF2B5EF4-FFF2-40B4-BE49-F238E27FC236}">
                  <a16:creationId xmlns:a16="http://schemas.microsoft.com/office/drawing/2014/main" id="{8160DDB6-0040-4B6F-C0E2-939B37FCDD35}"/>
                </a:ext>
              </a:extLst>
            </p:cNvPr>
            <p:cNvSpPr/>
            <p:nvPr/>
          </p:nvSpPr>
          <p:spPr>
            <a:xfrm>
              <a:off x="8664458" y="3292637"/>
              <a:ext cx="207476" cy="207476"/>
            </a:xfrm>
            <a:prstGeom prst="ellipse">
              <a:avLst/>
            </a:prstGeom>
            <a:solidFill>
              <a:srgbClr val="4B97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grpSp>
    </p:spTree>
    <p:extLst>
      <p:ext uri="{BB962C8B-B14F-4D97-AF65-F5344CB8AC3E}">
        <p14:creationId xmlns:p14="http://schemas.microsoft.com/office/powerpoint/2010/main" val="26337732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risont">
  <a:themeElements>
    <a:clrScheme name="Horis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s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s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Metadata/LabelInfo.xml><?xml version="1.0" encoding="utf-8"?>
<clbl:labelList xmlns:clbl="http://schemas.microsoft.com/office/2020/mipLabelMetadata">
  <clbl:label id="{f0785fb4-7cd3-40c0-8122-f25147720244}" enabled="1" method="Standard" siteId="{3619ea90-fa6e-40bf-aa11-2d4a18ad7689}" contentBits="0" removed="0"/>
</clbl:labelList>
</file>

<file path=docProps/app.xml><?xml version="1.0" encoding="utf-8"?>
<Properties xmlns="http://schemas.openxmlformats.org/officeDocument/2006/extended-properties" xmlns:vt="http://schemas.openxmlformats.org/officeDocument/2006/docPropsVTypes">
  <TotalTime>37928</TotalTime>
  <Words>2372</Words>
  <Application>Microsoft Office PowerPoint</Application>
  <PresentationFormat>Bredbild</PresentationFormat>
  <Paragraphs>275</Paragraphs>
  <Slides>41</Slides>
  <Notes>35</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41</vt:i4>
      </vt:variant>
    </vt:vector>
  </HeadingPairs>
  <TitlesOfParts>
    <vt:vector size="47" baseType="lpstr">
      <vt:lpstr>Arial</vt:lpstr>
      <vt:lpstr>Arial Narrow</vt:lpstr>
      <vt:lpstr>Calibri</vt:lpstr>
      <vt:lpstr>PilcrowSoft-Medium</vt:lpstr>
      <vt:lpstr>Horisont</vt:lpstr>
      <vt:lpstr>1_Office-tema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Kyrkokansliet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Nicklas Fahlgren</dc:creator>
  <cp:lastModifiedBy>Anneli Ekström</cp:lastModifiedBy>
  <cp:revision>766</cp:revision>
  <cp:lastPrinted>2018-01-22T15:30:56Z</cp:lastPrinted>
  <dcterms:created xsi:type="dcterms:W3CDTF">2017-12-12T10:26:47Z</dcterms:created>
  <dcterms:modified xsi:type="dcterms:W3CDTF">2023-02-20T16:39:42Z</dcterms:modified>
</cp:coreProperties>
</file>