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80" r:id="rId15"/>
    <p:sldId id="281" r:id="rId16"/>
    <p:sldId id="282" r:id="rId17"/>
    <p:sldId id="272" r:id="rId18"/>
    <p:sldId id="273" r:id="rId19"/>
    <p:sldId id="274" r:id="rId20"/>
    <p:sldId id="275" r:id="rId21"/>
    <p:sldId id="283" r:id="rId22"/>
    <p:sldId id="277" r:id="rId23"/>
    <p:sldId id="279" r:id="rId24"/>
    <p:sldId id="278" r:id="rId25"/>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Rcf9C2kl9jUiogUKQn+9mk1nP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B30FE-E14A-4CD9-BC1F-4C27DB296F1D}" v="8" dt="2023-03-15T06:39:43.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 name="Google Shape;208;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Referenser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Lindberg, Malin, Johan Hvenmark, Cecilia </a:t>
            </a:r>
            <a:r>
              <a:rPr lang="sv-SE" sz="1200" kern="1200" dirty="0" err="1">
                <a:solidFill>
                  <a:schemeClr val="tx1"/>
                </a:solidFill>
                <a:effectLst/>
                <a:latin typeface="+mn-lt"/>
                <a:ea typeface="+mn-ea"/>
                <a:cs typeface="+mn-cs"/>
              </a:rPr>
              <a:t>Nahnfeldt</a:t>
            </a:r>
            <a:r>
              <a:rPr lang="sv-SE" sz="1200" kern="1200" dirty="0">
                <a:solidFill>
                  <a:schemeClr val="tx1"/>
                </a:solidFill>
                <a:effectLst/>
                <a:latin typeface="+mn-lt"/>
                <a:ea typeface="+mn-ea"/>
                <a:cs typeface="+mn-cs"/>
              </a:rPr>
              <a:t> &amp; Niklas Hill (2022b) </a:t>
            </a:r>
            <a:r>
              <a:rPr lang="sv-SE" sz="1200" i="1" kern="1200" dirty="0">
                <a:solidFill>
                  <a:schemeClr val="tx1"/>
                </a:solidFill>
                <a:effectLst/>
                <a:latin typeface="+mn-lt"/>
                <a:ea typeface="+mn-ea"/>
                <a:cs typeface="+mn-cs"/>
              </a:rPr>
              <a:t>Social innovation för arbetslivsinkludering – insatser och insikter från Sveriges civilsamhälle.</a:t>
            </a:r>
            <a:r>
              <a:rPr lang="sv-SE"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Luleå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Luleå</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tekniska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universitet</a:t>
            </a:r>
            <a:r>
              <a:rPr lang="en-US" sz="1200"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Trägårdh</a:t>
            </a:r>
            <a:r>
              <a:rPr lang="en-GB" sz="1200" kern="1200" dirty="0">
                <a:solidFill>
                  <a:schemeClr val="tx1"/>
                </a:solidFill>
                <a:effectLst/>
                <a:latin typeface="+mn-lt"/>
                <a:ea typeface="+mn-ea"/>
                <a:cs typeface="+mn-cs"/>
              </a:rPr>
              <a:t>, Lars (2010) Rethinking the Nordic welfare state through a neo-Hegelian theory of state and civil society [Article]. </a:t>
            </a:r>
            <a:r>
              <a:rPr lang="en-GB" sz="1200" i="1" kern="1200" dirty="0">
                <a:solidFill>
                  <a:schemeClr val="tx1"/>
                </a:solidFill>
                <a:effectLst/>
                <a:latin typeface="+mn-lt"/>
                <a:ea typeface="+mn-ea"/>
                <a:cs typeface="+mn-cs"/>
              </a:rPr>
              <a:t>Journal of Political Ideologies</a:t>
            </a:r>
            <a:r>
              <a:rPr lang="en-GB" sz="1200"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15(3), 227-239. https://doi.org/10.1080/13569317.2010.513853 </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011C35-CF9A-497D-8A40-13AF527B2B0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402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Olika syner på fattigdom återkommer i bibeln, historiskt och idag.</a:t>
            </a:r>
            <a:endParaRPr lang="en-GB" dirty="0"/>
          </a:p>
        </p:txBody>
      </p:sp>
      <p:sp>
        <p:nvSpPr>
          <p:cNvPr id="4" name="Platshållare för bildnummer 3"/>
          <p:cNvSpPr>
            <a:spLocks noGrp="1"/>
          </p:cNvSpPr>
          <p:nvPr>
            <p:ph type="sldNum" sz="quarter" idx="5"/>
          </p:nvPr>
        </p:nvSpPr>
        <p:spPr/>
        <p:txBody>
          <a:bodyPr/>
          <a:lstStyle/>
          <a:p>
            <a:fld id="{401E4DBE-2DB3-4403-8E78-A2354A2E9B6B}" type="slidenum">
              <a:rPr lang="en-GB" smtClean="0"/>
              <a:t>14</a:t>
            </a:fld>
            <a:endParaRPr lang="en-GB"/>
          </a:p>
        </p:txBody>
      </p:sp>
    </p:spTree>
    <p:extLst>
      <p:ext uri="{BB962C8B-B14F-4D97-AF65-F5344CB8AC3E}">
        <p14:creationId xmlns:p14="http://schemas.microsoft.com/office/powerpoint/2010/main" val="112058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fld id="{7CC33F9A-5FD3-4109-89C2-B9CCCF303ABE}" type="slidenum">
              <a:rPr lang="en-GB" smtClean="0"/>
              <a:t>15</a:t>
            </a:fld>
            <a:endParaRPr lang="en-GB"/>
          </a:p>
        </p:txBody>
      </p:sp>
    </p:spTree>
    <p:extLst>
      <p:ext uri="{BB962C8B-B14F-4D97-AF65-F5344CB8AC3E}">
        <p14:creationId xmlns:p14="http://schemas.microsoft.com/office/powerpoint/2010/main" val="905357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 name="Google Shape;268;p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p1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1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1E4DBE-2DB3-4403-8E78-A2354A2E9B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029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p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p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7277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p1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5f190c1bc_0_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gc5f190c1bc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47d2deb43_1_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gc47d2deb43_1_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1"/>
        <p:cNvGrpSpPr/>
        <p:nvPr/>
      </p:nvGrpSpPr>
      <p:grpSpPr>
        <a:xfrm>
          <a:off x="0" y="0"/>
          <a:ext cx="0" cy="0"/>
          <a:chOff x="0" y="0"/>
          <a:chExt cx="0" cy="0"/>
        </a:xfrm>
      </p:grpSpPr>
      <p:sp>
        <p:nvSpPr>
          <p:cNvPr id="12" name="Google Shape;12;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4"/>
        <p:cNvGrpSpPr/>
        <p:nvPr/>
      </p:nvGrpSpPr>
      <p:grpSpPr>
        <a:xfrm>
          <a:off x="0" y="0"/>
          <a:ext cx="0" cy="0"/>
          <a:chOff x="0" y="0"/>
          <a:chExt cx="0" cy="0"/>
        </a:xfrm>
      </p:grpSpPr>
      <p:sp>
        <p:nvSpPr>
          <p:cNvPr id="75" name="Google Shape;75;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sv-SE"/>
              <a:t>Klicka här för att ändra format</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0A7F7C4-47D5-4EDA-A0E2-128367118F82}" type="datetimeFigureOut">
              <a:rPr lang="sv-SE" smtClean="0"/>
              <a:t>2023-03-17</a:t>
            </a:fld>
            <a:endParaRPr lang="sv-SE"/>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sv-SE"/>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5071BE2F-403F-4365-8B2F-0B77568425B7}" type="slidenum">
              <a:rPr lang="sv-SE" smtClean="0"/>
              <a:t>‹#›</a:t>
            </a:fld>
            <a:endParaRPr lang="sv-SE"/>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463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0A7F7C4-47D5-4EDA-A0E2-128367118F82}" type="datetimeFigureOut">
              <a:rPr lang="sv-SE" smtClean="0"/>
              <a:t>2023-03-17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071BE2F-403F-4365-8B2F-0B77568425B7}" type="slidenum">
              <a:rPr lang="sv-SE" smtClean="0"/>
              <a:t>‹#›</a:t>
            </a:fld>
            <a:endParaRPr lang="sv-SE"/>
          </a:p>
        </p:txBody>
      </p:sp>
    </p:spTree>
    <p:extLst>
      <p:ext uri="{BB962C8B-B14F-4D97-AF65-F5344CB8AC3E}">
        <p14:creationId xmlns:p14="http://schemas.microsoft.com/office/powerpoint/2010/main" val="867852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0A7F7C4-47D5-4EDA-A0E2-128367118F82}" type="datetimeFigureOut">
              <a:rPr lang="sv-SE" smtClean="0"/>
              <a:t>2023-03-17</a:t>
            </a:fld>
            <a:endParaRPr lang="sv-SE"/>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sv-SE"/>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5071BE2F-403F-4365-8B2F-0B77568425B7}" type="slidenum">
              <a:rPr lang="sv-SE" smtClean="0"/>
              <a:t>‹#›</a:t>
            </a:fld>
            <a:endParaRPr lang="sv-SE"/>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0696861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50A7F7C4-47D5-4EDA-A0E2-128367118F82}" type="datetimeFigureOut">
              <a:rPr lang="sv-SE" smtClean="0"/>
              <a:t>2023-03-17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071BE2F-403F-4365-8B2F-0B77568425B7}" type="slidenum">
              <a:rPr lang="sv-SE" smtClean="0"/>
              <a:t>‹#›</a:t>
            </a:fld>
            <a:endParaRPr lang="sv-SE"/>
          </a:p>
        </p:txBody>
      </p:sp>
    </p:spTree>
    <p:extLst>
      <p:ext uri="{BB962C8B-B14F-4D97-AF65-F5344CB8AC3E}">
        <p14:creationId xmlns:p14="http://schemas.microsoft.com/office/powerpoint/2010/main" val="360967110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257300" y="2909102"/>
            <a:ext cx="4800600" cy="29963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633864" y="2909102"/>
            <a:ext cx="4800600" cy="29963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50A7F7C4-47D5-4EDA-A0E2-128367118F82}" type="datetimeFigureOut">
              <a:rPr lang="sv-SE" smtClean="0"/>
              <a:t>2023-03-17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071BE2F-403F-4365-8B2F-0B77568425B7}" type="slidenum">
              <a:rPr lang="sv-SE" smtClean="0"/>
              <a:t>‹#›</a:t>
            </a:fld>
            <a:endParaRPr lang="sv-SE"/>
          </a:p>
        </p:txBody>
      </p:sp>
    </p:spTree>
    <p:extLst>
      <p:ext uri="{BB962C8B-B14F-4D97-AF65-F5344CB8AC3E}">
        <p14:creationId xmlns:p14="http://schemas.microsoft.com/office/powerpoint/2010/main" val="311679586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50A7F7C4-47D5-4EDA-A0E2-128367118F82}" type="datetimeFigureOut">
              <a:rPr lang="sv-SE" smtClean="0"/>
              <a:t>2023-03-17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071BE2F-403F-4365-8B2F-0B77568425B7}" type="slidenum">
              <a:rPr lang="sv-SE" smtClean="0"/>
              <a:t>‹#›</a:t>
            </a:fld>
            <a:endParaRPr lang="sv-SE"/>
          </a:p>
        </p:txBody>
      </p:sp>
    </p:spTree>
    <p:extLst>
      <p:ext uri="{BB962C8B-B14F-4D97-AF65-F5344CB8AC3E}">
        <p14:creationId xmlns:p14="http://schemas.microsoft.com/office/powerpoint/2010/main" val="643813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7F7C4-47D5-4EDA-A0E2-128367118F82}" type="datetimeFigureOut">
              <a:rPr lang="sv-SE" smtClean="0"/>
              <a:t>2023-03-17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071BE2F-403F-4365-8B2F-0B77568425B7}" type="slidenum">
              <a:rPr lang="sv-SE" smtClean="0"/>
              <a:t>‹#›</a:t>
            </a:fld>
            <a:endParaRPr lang="sv-SE"/>
          </a:p>
        </p:txBody>
      </p:sp>
    </p:spTree>
    <p:extLst>
      <p:ext uri="{BB962C8B-B14F-4D97-AF65-F5344CB8AC3E}">
        <p14:creationId xmlns:p14="http://schemas.microsoft.com/office/powerpoint/2010/main" val="3617561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sv-SE"/>
              <a:t>Klicka här för att ändra format</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a:xfrm>
            <a:off x="765051" y="6375679"/>
            <a:ext cx="1233355" cy="348462"/>
          </a:xfrm>
        </p:spPr>
        <p:txBody>
          <a:bodyPr/>
          <a:lstStyle/>
          <a:p>
            <a:fld id="{50A7F7C4-47D5-4EDA-A0E2-128367118F82}" type="datetimeFigureOut">
              <a:rPr lang="sv-SE" smtClean="0"/>
              <a:t>2023-03-17</a:t>
            </a:fld>
            <a:endParaRPr lang="sv-SE"/>
          </a:p>
        </p:txBody>
      </p:sp>
      <p:sp>
        <p:nvSpPr>
          <p:cNvPr id="6" name="Footer Placeholder 5"/>
          <p:cNvSpPr>
            <a:spLocks noGrp="1"/>
          </p:cNvSpPr>
          <p:nvPr>
            <p:ph type="ftr" sz="quarter" idx="11"/>
          </p:nvPr>
        </p:nvSpPr>
        <p:spPr>
          <a:xfrm>
            <a:off x="2103620" y="6375679"/>
            <a:ext cx="3482179" cy="345796"/>
          </a:xfrm>
        </p:spPr>
        <p:txBody>
          <a:bodyPr/>
          <a:lstStyle/>
          <a:p>
            <a:endParaRPr lang="sv-SE"/>
          </a:p>
        </p:txBody>
      </p:sp>
      <p:sp>
        <p:nvSpPr>
          <p:cNvPr id="7" name="Slide Number Placeholder 6"/>
          <p:cNvSpPr>
            <a:spLocks noGrp="1"/>
          </p:cNvSpPr>
          <p:nvPr>
            <p:ph type="sldNum" sz="quarter" idx="12"/>
          </p:nvPr>
        </p:nvSpPr>
        <p:spPr>
          <a:xfrm>
            <a:off x="5691014" y="6375679"/>
            <a:ext cx="1232456" cy="345796"/>
          </a:xfrm>
        </p:spPr>
        <p:txBody>
          <a:bodyPr/>
          <a:lstStyle/>
          <a:p>
            <a:fld id="{5071BE2F-403F-4365-8B2F-0B77568425B7}" type="slidenum">
              <a:rPr lang="sv-SE" smtClean="0"/>
              <a:t>‹#›</a:t>
            </a:fld>
            <a:endParaRPr lang="sv-SE"/>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534525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sv-SE"/>
              <a:t>Klicka här för att ändra format</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a:xfrm>
            <a:off x="765950" y="6375679"/>
            <a:ext cx="1232456" cy="348462"/>
          </a:xfrm>
        </p:spPr>
        <p:txBody>
          <a:bodyPr/>
          <a:lstStyle/>
          <a:p>
            <a:fld id="{50A7F7C4-47D5-4EDA-A0E2-128367118F82}" type="datetimeFigureOut">
              <a:rPr lang="sv-SE" smtClean="0"/>
              <a:t>2023-03-17</a:t>
            </a:fld>
            <a:endParaRPr lang="sv-SE"/>
          </a:p>
        </p:txBody>
      </p:sp>
      <p:sp>
        <p:nvSpPr>
          <p:cNvPr id="6" name="Footer Placeholder 5"/>
          <p:cNvSpPr>
            <a:spLocks noGrp="1"/>
          </p:cNvSpPr>
          <p:nvPr>
            <p:ph type="ftr" sz="quarter" idx="11"/>
          </p:nvPr>
        </p:nvSpPr>
        <p:spPr>
          <a:xfrm>
            <a:off x="2103621" y="6375679"/>
            <a:ext cx="3482178" cy="345796"/>
          </a:xfrm>
        </p:spPr>
        <p:txBody>
          <a:bodyPr/>
          <a:lstStyle/>
          <a:p>
            <a:endParaRPr lang="sv-SE"/>
          </a:p>
        </p:txBody>
      </p:sp>
      <p:sp>
        <p:nvSpPr>
          <p:cNvPr id="7" name="Slide Number Placeholder 6"/>
          <p:cNvSpPr>
            <a:spLocks noGrp="1"/>
          </p:cNvSpPr>
          <p:nvPr>
            <p:ph type="sldNum" sz="quarter" idx="12"/>
          </p:nvPr>
        </p:nvSpPr>
        <p:spPr>
          <a:xfrm>
            <a:off x="5687568" y="6375679"/>
            <a:ext cx="1234440" cy="345796"/>
          </a:xfrm>
        </p:spPr>
        <p:txBody>
          <a:bodyPr/>
          <a:lstStyle/>
          <a:p>
            <a:fld id="{5071BE2F-403F-4365-8B2F-0B77568425B7}" type="slidenum">
              <a:rPr lang="sv-SE" smtClean="0"/>
              <a:t>‹#›</a:t>
            </a:fld>
            <a:endParaRPr lang="sv-SE"/>
          </a:p>
        </p:txBody>
      </p:sp>
    </p:spTree>
    <p:extLst>
      <p:ext uri="{BB962C8B-B14F-4D97-AF65-F5344CB8AC3E}">
        <p14:creationId xmlns:p14="http://schemas.microsoft.com/office/powerpoint/2010/main" val="182618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0A7F7C4-47D5-4EDA-A0E2-128367118F82}" type="datetimeFigureOut">
              <a:rPr lang="sv-SE" smtClean="0"/>
              <a:t>2023-03-17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071BE2F-403F-4365-8B2F-0B77568425B7}" type="slidenum">
              <a:rPr lang="sv-SE" smtClean="0"/>
              <a:t>‹#›</a:t>
            </a:fld>
            <a:endParaRPr lang="sv-SE"/>
          </a:p>
        </p:txBody>
      </p:sp>
    </p:spTree>
    <p:extLst>
      <p:ext uri="{BB962C8B-B14F-4D97-AF65-F5344CB8AC3E}">
        <p14:creationId xmlns:p14="http://schemas.microsoft.com/office/powerpoint/2010/main" val="638446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0A7F7C4-47D5-4EDA-A0E2-128367118F82}" type="datetimeFigureOut">
              <a:rPr lang="sv-SE" smtClean="0"/>
              <a:t>2023-03-17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071BE2F-403F-4365-8B2F-0B77568425B7}" type="slidenum">
              <a:rPr lang="sv-SE" smtClean="0"/>
              <a:t>‹#›</a:t>
            </a:fld>
            <a:endParaRPr lang="sv-SE"/>
          </a:p>
        </p:txBody>
      </p:sp>
    </p:spTree>
    <p:extLst>
      <p:ext uri="{BB962C8B-B14F-4D97-AF65-F5344CB8AC3E}">
        <p14:creationId xmlns:p14="http://schemas.microsoft.com/office/powerpoint/2010/main" val="1116897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29"/>
        <p:cNvGrpSpPr/>
        <p:nvPr/>
      </p:nvGrpSpPr>
      <p:grpSpPr>
        <a:xfrm>
          <a:off x="0" y="0"/>
          <a:ext cx="0" cy="0"/>
          <a:chOff x="0" y="0"/>
          <a:chExt cx="0" cy="0"/>
        </a:xfrm>
      </p:grpSpPr>
      <p:sp>
        <p:nvSpPr>
          <p:cNvPr id="30" name="Google Shape;3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36"/>
        <p:cNvGrpSpPr/>
        <p:nvPr/>
      </p:nvGrpSpPr>
      <p:grpSpPr>
        <a:xfrm>
          <a:off x="0" y="0"/>
          <a:ext cx="0" cy="0"/>
          <a:chOff x="0" y="0"/>
          <a:chExt cx="0" cy="0"/>
        </a:xfrm>
      </p:grpSpPr>
      <p:sp>
        <p:nvSpPr>
          <p:cNvPr id="37" name="Google Shape;37;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0"/>
        <p:cNvGrpSpPr/>
        <p:nvPr/>
      </p:nvGrpSpPr>
      <p:grpSpPr>
        <a:xfrm>
          <a:off x="0" y="0"/>
          <a:ext cx="0" cy="0"/>
          <a:chOff x="0" y="0"/>
          <a:chExt cx="0" cy="0"/>
        </a:xfrm>
      </p:grpSpPr>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1"/>
        <p:cNvGrpSpPr/>
        <p:nvPr/>
      </p:nvGrpSpPr>
      <p:grpSpPr>
        <a:xfrm>
          <a:off x="0" y="0"/>
          <a:ext cx="0" cy="0"/>
          <a:chOff x="0" y="0"/>
          <a:chExt cx="0" cy="0"/>
        </a:xfrm>
      </p:grpSpPr>
      <p:sp>
        <p:nvSpPr>
          <p:cNvPr id="62" name="Google Shape;6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a:spLocks noGrp="1"/>
          </p:cNvSpPr>
          <p:nvPr>
            <p:ph type="pic" idx="2"/>
          </p:nvPr>
        </p:nvSpPr>
        <p:spPr>
          <a:xfrm>
            <a:off x="5183188" y="987425"/>
            <a:ext cx="6172200" cy="4873625"/>
          </a:xfrm>
          <a:prstGeom prst="rect">
            <a:avLst/>
          </a:prstGeom>
          <a:noFill/>
          <a:ln>
            <a:noFill/>
          </a:ln>
        </p:spPr>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68"/>
        <p:cNvGrpSpPr/>
        <p:nvPr/>
      </p:nvGrpSpPr>
      <p:grpSpPr>
        <a:xfrm>
          <a:off x="0" y="0"/>
          <a:ext cx="0" cy="0"/>
          <a:chOff x="0" y="0"/>
          <a:chExt cx="0" cy="0"/>
        </a:xfrm>
      </p:grpSpPr>
      <p:sp>
        <p:nvSpPr>
          <p:cNvPr id="69" name="Google Shape;6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sv-SE"/>
              <a:t>Klicka här för att ändra format</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0A7F7C4-47D5-4EDA-A0E2-128367118F82}" type="datetimeFigureOut">
              <a:rPr lang="sv-SE" smtClean="0"/>
              <a:t>2023-03-17</a:t>
            </a:fld>
            <a:endParaRPr lang="sv-SE"/>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sv-SE"/>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5071BE2F-403F-4365-8B2F-0B77568425B7}" type="slidenum">
              <a:rPr lang="sv-SE" smtClean="0"/>
              <a:t>‹#›</a:t>
            </a:fld>
            <a:endParaRPr lang="sv-SE"/>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3265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www.bibeln.se/las/2k/matt#q=Matt+19%3A24"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www.bibeln.se/las/2k/joh#q=Joh+12%3A7f" TargetMode="External"/><Relationship Id="rId4" Type="http://schemas.openxmlformats.org/officeDocument/2006/relationships/hyperlink" Target="http://www.bibeln.se/las/2k/mark#q=Mark+10%3A21"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svenskakyrkan.se/framtidenborhososs/finns-det-rum-for-mig" TargetMode="External"/><Relationship Id="rId5" Type="http://schemas.openxmlformats.org/officeDocument/2006/relationships/image" Target="../media/image4.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4468" y="0"/>
            <a:ext cx="12220935" cy="5815614"/>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txBox="1">
            <a:spLocks noGrp="1"/>
          </p:cNvSpPr>
          <p:nvPr>
            <p:ph type="ctrTitle"/>
          </p:nvPr>
        </p:nvSpPr>
        <p:spPr>
          <a:xfrm>
            <a:off x="1524000" y="360363"/>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6000"/>
              <a:buFont typeface="Calibri"/>
              <a:buNone/>
            </a:pPr>
            <a:r>
              <a:rPr lang="sv-SE" b="1">
                <a:solidFill>
                  <a:srgbClr val="C00000"/>
                </a:solidFill>
              </a:rPr>
              <a:t>Finns det rum för mig?</a:t>
            </a:r>
            <a:endParaRPr/>
          </a:p>
        </p:txBody>
      </p:sp>
      <p:pic>
        <p:nvPicPr>
          <p:cNvPr id="86" name="Google Shape;86;p1"/>
          <p:cNvPicPr preferRelativeResize="0"/>
          <p:nvPr/>
        </p:nvPicPr>
        <p:blipFill rotWithShape="1">
          <a:blip r:embed="rId3">
            <a:alphaModFix/>
          </a:blip>
          <a:srcRect l="1582" t="52463" r="6418" b="27449"/>
          <a:stretch/>
        </p:blipFill>
        <p:spPr>
          <a:xfrm>
            <a:off x="72571" y="68403"/>
            <a:ext cx="12040723" cy="1478671"/>
          </a:xfrm>
          <a:prstGeom prst="rect">
            <a:avLst/>
          </a:prstGeom>
          <a:noFill/>
          <a:ln>
            <a:noFill/>
          </a:ln>
        </p:spPr>
      </p:pic>
      <p:grpSp>
        <p:nvGrpSpPr>
          <p:cNvPr id="87" name="Google Shape;87;p1"/>
          <p:cNvGrpSpPr/>
          <p:nvPr/>
        </p:nvGrpSpPr>
        <p:grpSpPr>
          <a:xfrm>
            <a:off x="7451494" y="5874026"/>
            <a:ext cx="4589230" cy="839668"/>
            <a:chOff x="7109726" y="5811495"/>
            <a:chExt cx="4930997" cy="902199"/>
          </a:xfrm>
        </p:grpSpPr>
        <p:pic>
          <p:nvPicPr>
            <p:cNvPr id="88" name="Google Shape;88;p1" descr="En bild som visar text&#10;&#10;Automatiskt genererad beskrivning"/>
            <p:cNvPicPr preferRelativeResize="0"/>
            <p:nvPr/>
          </p:nvPicPr>
          <p:blipFill rotWithShape="1">
            <a:blip r:embed="rId4">
              <a:alphaModFix/>
            </a:blip>
            <a:srcRect/>
            <a:stretch/>
          </p:blipFill>
          <p:spPr>
            <a:xfrm>
              <a:off x="9571596" y="5811495"/>
              <a:ext cx="2469127" cy="883906"/>
            </a:xfrm>
            <a:prstGeom prst="rect">
              <a:avLst/>
            </a:prstGeom>
            <a:noFill/>
            <a:ln>
              <a:noFill/>
            </a:ln>
          </p:spPr>
        </p:pic>
        <p:pic>
          <p:nvPicPr>
            <p:cNvPr id="89" name="Google Shape;89;p1" descr="En bild som visar text&#10;&#10;Automatiskt genererad beskrivning"/>
            <p:cNvPicPr preferRelativeResize="0"/>
            <p:nvPr/>
          </p:nvPicPr>
          <p:blipFill rotWithShape="1">
            <a:blip r:embed="rId5">
              <a:alphaModFix/>
            </a:blip>
            <a:srcRect t="30929" b="41926"/>
            <a:stretch/>
          </p:blipFill>
          <p:spPr>
            <a:xfrm>
              <a:off x="8266888" y="6385213"/>
              <a:ext cx="1210107" cy="328481"/>
            </a:xfrm>
            <a:prstGeom prst="rect">
              <a:avLst/>
            </a:prstGeom>
            <a:noFill/>
            <a:ln>
              <a:noFill/>
            </a:ln>
          </p:spPr>
        </p:pic>
        <p:pic>
          <p:nvPicPr>
            <p:cNvPr id="90" name="Google Shape;90;p1" descr="En bild som visar ritning&#10;&#10;Automatiskt genererad beskrivning"/>
            <p:cNvPicPr preferRelativeResize="0"/>
            <p:nvPr/>
          </p:nvPicPr>
          <p:blipFill rotWithShape="1">
            <a:blip r:embed="rId6">
              <a:alphaModFix/>
            </a:blip>
            <a:srcRect/>
            <a:stretch/>
          </p:blipFill>
          <p:spPr>
            <a:xfrm>
              <a:off x="7109726" y="5870687"/>
              <a:ext cx="2469128" cy="451765"/>
            </a:xfrm>
            <a:prstGeom prst="rect">
              <a:avLst/>
            </a:prstGeom>
            <a:noFill/>
            <a:ln>
              <a:noFill/>
            </a:ln>
          </p:spPr>
        </p:pic>
      </p:grpSp>
      <p:sp>
        <p:nvSpPr>
          <p:cNvPr id="91" name="Google Shape;91;p1"/>
          <p:cNvSpPr txBox="1">
            <a:spLocks noGrp="1"/>
          </p:cNvSpPr>
          <p:nvPr>
            <p:ph type="subTitle" idx="1"/>
          </p:nvPr>
        </p:nvSpPr>
        <p:spPr>
          <a:xfrm>
            <a:off x="-14467" y="2785989"/>
            <a:ext cx="12206400" cy="937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sv-SE" sz="3900" b="1" dirty="0">
                <a:latin typeface="Calibri"/>
                <a:ea typeface="Calibri"/>
                <a:cs typeface="Calibri"/>
                <a:sym typeface="Calibri"/>
              </a:rPr>
              <a:t>Processutbildning inspirerad av Inclusive Church</a:t>
            </a:r>
            <a:endParaRPr sz="4400" b="1" dirty="0">
              <a:solidFill>
                <a:srgbClr val="C00000"/>
              </a:solidFill>
            </a:endParaRPr>
          </a:p>
          <a:p>
            <a:pPr marL="0" lvl="0" indent="0" algn="ctr" rtl="0">
              <a:lnSpc>
                <a:spcPct val="90000"/>
              </a:lnSpc>
              <a:spcBef>
                <a:spcPts val="0"/>
              </a:spcBef>
              <a:spcAft>
                <a:spcPts val="0"/>
              </a:spcAft>
              <a:buClr>
                <a:schemeClr val="dk1"/>
              </a:buClr>
              <a:buSzPts val="2800"/>
              <a:buNone/>
            </a:pPr>
            <a:endParaRPr lang="sv-SE" sz="3300" b="1" i="1" dirty="0">
              <a:solidFill>
                <a:srgbClr val="C00000"/>
              </a:solidFill>
            </a:endParaRPr>
          </a:p>
          <a:p>
            <a:pPr marL="0" lvl="0" indent="0" algn="ctr" rtl="0">
              <a:lnSpc>
                <a:spcPct val="90000"/>
              </a:lnSpc>
              <a:spcBef>
                <a:spcPts val="0"/>
              </a:spcBef>
              <a:spcAft>
                <a:spcPts val="0"/>
              </a:spcAft>
              <a:buClr>
                <a:schemeClr val="dk1"/>
              </a:buClr>
              <a:buSzPts val="2800"/>
              <a:buNone/>
            </a:pPr>
            <a:r>
              <a:rPr lang="sv-SE" sz="3300" b="1" i="1" dirty="0">
                <a:solidFill>
                  <a:srgbClr val="C00000"/>
                </a:solidFill>
              </a:rPr>
              <a:t>Varmt välkommen!</a:t>
            </a:r>
            <a:endParaRPr sz="3300" b="1" i="1" dirty="0">
              <a:solidFill>
                <a:srgbClr val="C00000"/>
              </a:solidFill>
            </a:endParaRPr>
          </a:p>
          <a:p>
            <a:pPr marL="0" lvl="0" indent="0" algn="ctr" rtl="0">
              <a:lnSpc>
                <a:spcPct val="90000"/>
              </a:lnSpc>
              <a:spcBef>
                <a:spcPts val="0"/>
              </a:spcBef>
              <a:spcAft>
                <a:spcPts val="0"/>
              </a:spcAft>
              <a:buClr>
                <a:schemeClr val="dk1"/>
              </a:buClr>
              <a:buSzPts val="2800"/>
              <a:buNone/>
            </a:pPr>
            <a:r>
              <a:rPr lang="sv-SE" sz="2500" dirty="0">
                <a:solidFill>
                  <a:srgbClr val="000000"/>
                </a:solidFill>
              </a:rPr>
              <a:t>(Var snäll och stäng av ditt ljud)</a:t>
            </a:r>
            <a:endParaRPr sz="21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p:nvPr/>
        </p:nvSpPr>
        <p:spPr>
          <a:xfrm>
            <a:off x="-83400" y="-99431"/>
            <a:ext cx="12358799"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p9"/>
          <p:cNvSpPr txBox="1">
            <a:spLocks noGrp="1"/>
          </p:cNvSpPr>
          <p:nvPr>
            <p:ph type="ctrTitle"/>
          </p:nvPr>
        </p:nvSpPr>
        <p:spPr>
          <a:xfrm>
            <a:off x="511628" y="0"/>
            <a:ext cx="5005575"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Riktlinjer för samtalet</a:t>
            </a:r>
            <a:endParaRPr sz="4000" b="1">
              <a:solidFill>
                <a:srgbClr val="C00000"/>
              </a:solidFill>
            </a:endParaRPr>
          </a:p>
        </p:txBody>
      </p:sp>
      <p:grpSp>
        <p:nvGrpSpPr>
          <p:cNvPr id="186" name="Google Shape;186;p9"/>
          <p:cNvGrpSpPr/>
          <p:nvPr/>
        </p:nvGrpSpPr>
        <p:grpSpPr>
          <a:xfrm>
            <a:off x="7451564" y="5874081"/>
            <a:ext cx="4589278" cy="839676"/>
            <a:chOff x="7109726" y="5811495"/>
            <a:chExt cx="4930996" cy="902199"/>
          </a:xfrm>
        </p:grpSpPr>
        <p:pic>
          <p:nvPicPr>
            <p:cNvPr id="187" name="Google Shape;187;p9"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88" name="Google Shape;188;p9"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189" name="Google Shape;189;p9"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90" name="Google Shape;190;p9"/>
          <p:cNvSpPr txBox="1">
            <a:spLocks noGrp="1"/>
          </p:cNvSpPr>
          <p:nvPr>
            <p:ph type="subTitle" idx="1"/>
          </p:nvPr>
        </p:nvSpPr>
        <p:spPr>
          <a:xfrm>
            <a:off x="694800" y="1397175"/>
            <a:ext cx="8091300" cy="4204200"/>
          </a:xfrm>
          <a:prstGeom prst="rect">
            <a:avLst/>
          </a:prstGeom>
          <a:noFill/>
          <a:ln>
            <a:noFill/>
          </a:ln>
        </p:spPr>
        <p:txBody>
          <a:bodyPr spcFirstLastPara="1" wrap="square" lIns="91425" tIns="45700" rIns="91425" bIns="45700" anchor="t" anchorCtr="0">
            <a:normAutofit fontScale="92500" lnSpcReduction="20000"/>
          </a:bodyPr>
          <a:lstStyle/>
          <a:p>
            <a:pPr marL="457200" lvl="0" indent="-444817" algn="l" rtl="0">
              <a:lnSpc>
                <a:spcPct val="150000"/>
              </a:lnSpc>
              <a:spcBef>
                <a:spcPts val="1000"/>
              </a:spcBef>
              <a:spcAft>
                <a:spcPts val="0"/>
              </a:spcAft>
              <a:buClr>
                <a:schemeClr val="dk1"/>
              </a:buClr>
              <a:buSzPct val="100000"/>
              <a:buFont typeface="Arial"/>
              <a:buChar char="•"/>
            </a:pPr>
            <a:r>
              <a:rPr lang="sv-SE" sz="2600"/>
              <a:t>Lyssna på varandras erfarenhet utan att avbryta</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Låt alla komma till tals</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Provtänk tillsammans – det finns inget rätt eller fel</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Ställ nyfikna, öppna frågor till varandra</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Bestäm själva vilka frågor som känns mest aktuella för er grupp, hinner ni inte alla så gör det ingenting</a:t>
            </a:r>
            <a:endParaRPr sz="2600"/>
          </a:p>
          <a:p>
            <a:pPr marL="457200" lvl="0" indent="-444817" algn="l" rtl="0">
              <a:lnSpc>
                <a:spcPct val="150000"/>
              </a:lnSpc>
              <a:spcBef>
                <a:spcPts val="1000"/>
              </a:spcBef>
              <a:spcAft>
                <a:spcPts val="0"/>
              </a:spcAft>
              <a:buClr>
                <a:schemeClr val="dk1"/>
              </a:buClr>
              <a:buSzPct val="100000"/>
              <a:buFont typeface="Arial"/>
              <a:buChar char="•"/>
            </a:pPr>
            <a:r>
              <a:rPr lang="sv-SE" sz="2600"/>
              <a:t>Känner ni att samtalsämnet är uttömt, ta en paus</a:t>
            </a:r>
            <a:endParaRPr sz="2600"/>
          </a:p>
          <a:p>
            <a:pPr marL="0" lvl="0" indent="0" algn="l" rtl="0">
              <a:lnSpc>
                <a:spcPct val="70000"/>
              </a:lnSpc>
              <a:spcBef>
                <a:spcPts val="1000"/>
              </a:spcBef>
              <a:spcAft>
                <a:spcPts val="0"/>
              </a:spcAft>
              <a:buClr>
                <a:schemeClr val="dk1"/>
              </a:buClr>
              <a:buSzPct val="100000"/>
              <a:buNone/>
            </a:pPr>
            <a:endParaRPr sz="2590"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p:nvPr/>
        </p:nvSpPr>
        <p:spPr>
          <a:xfrm>
            <a:off x="-166859" y="-26902"/>
            <a:ext cx="12358799"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10"/>
          <p:cNvSpPr txBox="1">
            <a:spLocks noGrp="1"/>
          </p:cNvSpPr>
          <p:nvPr>
            <p:ph type="ctrTitle"/>
          </p:nvPr>
        </p:nvSpPr>
        <p:spPr>
          <a:xfrm>
            <a:off x="129894" y="-26902"/>
            <a:ext cx="11497163" cy="105749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Samtal i smågrupper utifrån boken ”Poverty”</a:t>
            </a:r>
            <a:endParaRPr sz="4000" b="1">
              <a:solidFill>
                <a:srgbClr val="C00000"/>
              </a:solidFill>
            </a:endParaRPr>
          </a:p>
        </p:txBody>
      </p:sp>
      <p:grpSp>
        <p:nvGrpSpPr>
          <p:cNvPr id="197" name="Google Shape;197;p10"/>
          <p:cNvGrpSpPr/>
          <p:nvPr/>
        </p:nvGrpSpPr>
        <p:grpSpPr>
          <a:xfrm>
            <a:off x="7451494" y="5874026"/>
            <a:ext cx="4589230" cy="839668"/>
            <a:chOff x="7109726" y="5811495"/>
            <a:chExt cx="4930997" cy="902199"/>
          </a:xfrm>
        </p:grpSpPr>
        <p:pic>
          <p:nvPicPr>
            <p:cNvPr id="198" name="Google Shape;198;p10"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99" name="Google Shape;199;p10"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00" name="Google Shape;200;p10"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01" name="Google Shape;201;p10"/>
          <p:cNvSpPr txBox="1">
            <a:spLocks noGrp="1"/>
          </p:cNvSpPr>
          <p:nvPr>
            <p:ph type="subTitle" idx="1"/>
          </p:nvPr>
        </p:nvSpPr>
        <p:spPr>
          <a:xfrm>
            <a:off x="669850" y="1350225"/>
            <a:ext cx="11115600" cy="4204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sv-SE" sz="2100" b="1" dirty="0"/>
              <a:t>Frågor:</a:t>
            </a:r>
            <a:endParaRPr sz="2100" b="1" dirty="0"/>
          </a:p>
          <a:p>
            <a:pPr marL="457200" lvl="0" indent="-361950" algn="l" rtl="0">
              <a:lnSpc>
                <a:spcPct val="150000"/>
              </a:lnSpc>
              <a:spcBef>
                <a:spcPts val="0"/>
              </a:spcBef>
              <a:spcAft>
                <a:spcPts val="0"/>
              </a:spcAft>
              <a:buSzPts val="2100"/>
              <a:buAutoNum type="arabicPeriod"/>
            </a:pPr>
            <a:r>
              <a:rPr lang="sv-SE" sz="2100" dirty="0"/>
              <a:t>Vad har ni fastnat för i de personliga berättelserna? Hur kan de inspirera er i era sammanhang</a:t>
            </a:r>
            <a:endParaRPr sz="2100" dirty="0"/>
          </a:p>
          <a:p>
            <a:pPr marL="457200" lvl="0" indent="-361950" algn="l" rtl="0">
              <a:lnSpc>
                <a:spcPct val="150000"/>
              </a:lnSpc>
              <a:spcBef>
                <a:spcPts val="0"/>
              </a:spcBef>
              <a:spcAft>
                <a:spcPts val="0"/>
              </a:spcAft>
              <a:buSzPts val="2100"/>
              <a:buAutoNum type="arabicPeriod"/>
            </a:pPr>
            <a:r>
              <a:rPr lang="sv-SE" sz="2100" dirty="0"/>
              <a:t>Vilka hinder och möjligheter ser ni i er församlingsmiljö för att inkludera de av oss som lever i fattigdom/socioekonomisk utsatthet?</a:t>
            </a:r>
            <a:endParaRPr sz="2100" dirty="0"/>
          </a:p>
          <a:p>
            <a:pPr marL="457200" lvl="0" indent="-361950" algn="l" rtl="0">
              <a:lnSpc>
                <a:spcPct val="150000"/>
              </a:lnSpc>
              <a:spcBef>
                <a:spcPts val="0"/>
              </a:spcBef>
              <a:spcAft>
                <a:spcPts val="0"/>
              </a:spcAft>
              <a:buSzPts val="2100"/>
              <a:buAutoNum type="arabicPeriod"/>
            </a:pPr>
            <a:r>
              <a:rPr lang="sv-SE" sz="2100" dirty="0"/>
              <a:t>Upplever ni att vi är en kyrka ”utan”, ”för” eller ”med” människor som lever i fattigdom?  </a:t>
            </a:r>
            <a:br>
              <a:rPr lang="sv-SE" sz="2100" dirty="0"/>
            </a:br>
            <a:endParaRPr sz="3100" dirty="0"/>
          </a:p>
        </p:txBody>
      </p:sp>
      <p:grpSp>
        <p:nvGrpSpPr>
          <p:cNvPr id="202" name="Google Shape;202;p10"/>
          <p:cNvGrpSpPr/>
          <p:nvPr/>
        </p:nvGrpSpPr>
        <p:grpSpPr>
          <a:xfrm>
            <a:off x="9080771" y="4415389"/>
            <a:ext cx="2873907" cy="1458686"/>
            <a:chOff x="9514114" y="1"/>
            <a:chExt cx="2873907" cy="1458686"/>
          </a:xfrm>
        </p:grpSpPr>
        <p:pic>
          <p:nvPicPr>
            <p:cNvPr id="203" name="Google Shape;203;p10" descr="Kamera kontur"/>
            <p:cNvPicPr preferRelativeResize="0"/>
            <p:nvPr/>
          </p:nvPicPr>
          <p:blipFill rotWithShape="1">
            <a:blip r:embed="rId6">
              <a:alphaModFix/>
            </a:blip>
            <a:srcRect/>
            <a:stretch/>
          </p:blipFill>
          <p:spPr>
            <a:xfrm>
              <a:off x="9828412" y="298762"/>
              <a:ext cx="781575" cy="821152"/>
            </a:xfrm>
            <a:prstGeom prst="rect">
              <a:avLst/>
            </a:prstGeom>
            <a:noFill/>
            <a:ln>
              <a:noFill/>
            </a:ln>
          </p:spPr>
        </p:pic>
        <p:sp>
          <p:nvSpPr>
            <p:cNvPr id="204" name="Google Shape;204;p10"/>
            <p:cNvSpPr txBox="1"/>
            <p:nvPr/>
          </p:nvSpPr>
          <p:spPr>
            <a:xfrm>
              <a:off x="10597321" y="384225"/>
              <a:ext cx="17907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1" u="none" strike="noStrike" cap="none">
                  <a:solidFill>
                    <a:srgbClr val="000000"/>
                  </a:solidFill>
                  <a:latin typeface="Arial"/>
                  <a:ea typeface="Arial"/>
                  <a:cs typeface="Arial"/>
                  <a:sym typeface="Arial"/>
                </a:rPr>
                <a:t>Fota gärna frågorna!</a:t>
              </a:r>
              <a:endParaRPr sz="1400" b="0" i="0" u="none" strike="noStrike" cap="none">
                <a:solidFill>
                  <a:srgbClr val="000000"/>
                </a:solidFill>
                <a:latin typeface="Arial"/>
                <a:ea typeface="Arial"/>
                <a:cs typeface="Arial"/>
                <a:sym typeface="Arial"/>
              </a:endParaRPr>
            </a:p>
          </p:txBody>
        </p:sp>
        <p:sp>
          <p:nvSpPr>
            <p:cNvPr id="205" name="Google Shape;205;p10"/>
            <p:cNvSpPr/>
            <p:nvPr/>
          </p:nvSpPr>
          <p:spPr>
            <a:xfrm>
              <a:off x="9514114" y="1"/>
              <a:ext cx="2641252" cy="1458686"/>
            </a:xfrm>
            <a:prstGeom prst="left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1"/>
          <p:cNvSpPr/>
          <p:nvPr/>
        </p:nvSpPr>
        <p:spPr>
          <a:xfrm>
            <a:off x="-19877" y="-129208"/>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11"/>
          <p:cNvSpPr txBox="1">
            <a:spLocks noGrp="1"/>
          </p:cNvSpPr>
          <p:nvPr>
            <p:ph type="ctrTitle"/>
          </p:nvPr>
        </p:nvSpPr>
        <p:spPr>
          <a:xfrm>
            <a:off x="403050" y="-290350"/>
            <a:ext cx="11637674"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dirty="0">
                <a:solidFill>
                  <a:srgbClr val="C00000"/>
                </a:solidFill>
              </a:rPr>
              <a:t>Paus…</a:t>
            </a:r>
            <a:endParaRPr sz="4000" b="1" dirty="0">
              <a:solidFill>
                <a:srgbClr val="C00000"/>
              </a:solidFill>
            </a:endParaRPr>
          </a:p>
        </p:txBody>
      </p:sp>
      <p:grpSp>
        <p:nvGrpSpPr>
          <p:cNvPr id="212" name="Google Shape;212;p11"/>
          <p:cNvGrpSpPr/>
          <p:nvPr/>
        </p:nvGrpSpPr>
        <p:grpSpPr>
          <a:xfrm>
            <a:off x="7451494" y="5874026"/>
            <a:ext cx="4589230" cy="839668"/>
            <a:chOff x="7109726" y="5811495"/>
            <a:chExt cx="4930997" cy="902199"/>
          </a:xfrm>
        </p:grpSpPr>
        <p:pic>
          <p:nvPicPr>
            <p:cNvPr id="213" name="Google Shape;213;p11"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14" name="Google Shape;214;p11"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15" name="Google Shape;215;p11"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16" name="Google Shape;216;p11"/>
          <p:cNvSpPr txBox="1">
            <a:spLocks noGrp="1"/>
          </p:cNvSpPr>
          <p:nvPr>
            <p:ph type="subTitle" idx="1"/>
          </p:nvPr>
        </p:nvSpPr>
        <p:spPr>
          <a:xfrm>
            <a:off x="694837" y="1634433"/>
            <a:ext cx="11497163" cy="420432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pic>
        <p:nvPicPr>
          <p:cNvPr id="217" name="Google Shape;217;p11"/>
          <p:cNvPicPr preferRelativeResize="0"/>
          <p:nvPr/>
        </p:nvPicPr>
        <p:blipFill rotWithShape="1">
          <a:blip r:embed="rId6">
            <a:alphaModFix/>
          </a:blip>
          <a:srcRect/>
          <a:stretch/>
        </p:blipFill>
        <p:spPr>
          <a:xfrm>
            <a:off x="4010025" y="1212395"/>
            <a:ext cx="4171950" cy="4171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Samhället &amp; Samhällskontraktet</a:t>
            </a:r>
          </a:p>
        </p:txBody>
      </p:sp>
      <p:sp>
        <p:nvSpPr>
          <p:cNvPr id="13" name="Platshållare för innehåll 12"/>
          <p:cNvSpPr>
            <a:spLocks noGrp="1"/>
          </p:cNvSpPr>
          <p:nvPr>
            <p:ph sz="half" idx="2"/>
          </p:nvPr>
        </p:nvSpPr>
        <p:spPr/>
        <p:txBody>
          <a:bodyPr>
            <a:normAutofit fontScale="92500" lnSpcReduction="10000"/>
          </a:bodyPr>
          <a:lstStyle/>
          <a:p>
            <a:r>
              <a:rPr lang="sv-SE" sz="2400" dirty="0"/>
              <a:t>Förhållandet mellan olika sektorer i samhället = ett oskrivet samhällskontrakt.</a:t>
            </a:r>
          </a:p>
          <a:p>
            <a:r>
              <a:rPr lang="sv-SE" sz="2400" dirty="0"/>
              <a:t>Civilsamhället tillräknats en kompletterande roll medan offentlig sektor (staten) tillräknats ”huvudansvaret för att garantera och leverera välfärdstjänster”.</a:t>
            </a:r>
          </a:p>
          <a:p>
            <a:pPr marL="0" indent="0">
              <a:buNone/>
            </a:pPr>
            <a:endParaRPr lang="sv-SE" dirty="0"/>
          </a:p>
          <a:p>
            <a:pPr marL="0" indent="0">
              <a:buNone/>
            </a:pPr>
            <a:r>
              <a:rPr lang="sv-SE" dirty="0">
                <a:solidFill>
                  <a:schemeClr val="bg1">
                    <a:lumMod val="50000"/>
                  </a:schemeClr>
                </a:solidFill>
              </a:rPr>
              <a:t>(Lindberg m.fl. 2022:30ff; </a:t>
            </a:r>
            <a:r>
              <a:rPr lang="en-GB" dirty="0" err="1">
                <a:solidFill>
                  <a:schemeClr val="bg1">
                    <a:lumMod val="50000"/>
                  </a:schemeClr>
                </a:solidFill>
              </a:rPr>
              <a:t>Trägårdh</a:t>
            </a:r>
            <a:r>
              <a:rPr lang="en-GB" dirty="0">
                <a:solidFill>
                  <a:schemeClr val="bg1">
                    <a:lumMod val="50000"/>
                  </a:schemeClr>
                </a:solidFill>
              </a:rPr>
              <a:t> 2010</a:t>
            </a:r>
            <a:r>
              <a:rPr lang="sv-SE" dirty="0">
                <a:solidFill>
                  <a:schemeClr val="bg1">
                    <a:lumMod val="50000"/>
                  </a:schemeClr>
                </a:solidFill>
              </a:rPr>
              <a:t>).</a:t>
            </a:r>
          </a:p>
        </p:txBody>
      </p:sp>
      <p:sp>
        <p:nvSpPr>
          <p:cNvPr id="6" name="Ellips 5"/>
          <p:cNvSpPr/>
          <p:nvPr/>
        </p:nvSpPr>
        <p:spPr>
          <a:xfrm>
            <a:off x="2161293" y="4178459"/>
            <a:ext cx="2091690" cy="17709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Gill Sans MT" panose="020B0502020104020203"/>
                <a:ea typeface="+mn-ea"/>
                <a:cs typeface="+mn-cs"/>
              </a:rPr>
              <a:t>Civilsamhället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Gill Sans MT" panose="020B0502020104020203"/>
                <a:ea typeface="+mn-ea"/>
                <a:cs typeface="+mn-cs"/>
              </a:rPr>
              <a:t>Medlem</a:t>
            </a:r>
          </a:p>
        </p:txBody>
      </p:sp>
      <p:sp>
        <p:nvSpPr>
          <p:cNvPr id="9" name="Ellips 8"/>
          <p:cNvSpPr/>
          <p:nvPr/>
        </p:nvSpPr>
        <p:spPr>
          <a:xfrm>
            <a:off x="1251678" y="2324823"/>
            <a:ext cx="2217420" cy="17709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Gill Sans MT" panose="020B0502020104020203"/>
                <a:ea typeface="+mn-ea"/>
                <a:cs typeface="+mn-cs"/>
              </a:rPr>
              <a:t>Staten/ offentlig välfärd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Gill Sans MT" panose="020B0502020104020203"/>
                <a:ea typeface="+mn-ea"/>
                <a:cs typeface="+mn-cs"/>
              </a:rPr>
              <a:t>Medborgare</a:t>
            </a:r>
          </a:p>
        </p:txBody>
      </p:sp>
      <p:sp>
        <p:nvSpPr>
          <p:cNvPr id="10" name="Ellips 9"/>
          <p:cNvSpPr/>
          <p:nvPr/>
        </p:nvSpPr>
        <p:spPr>
          <a:xfrm>
            <a:off x="3597636" y="2324823"/>
            <a:ext cx="2085372" cy="17709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Gill Sans MT" panose="020B0502020104020203"/>
                <a:ea typeface="+mn-ea"/>
                <a:cs typeface="+mn-cs"/>
              </a:rPr>
              <a:t>Privat sektor/ näringslivet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Gill Sans MT" panose="020B0502020104020203"/>
                <a:ea typeface="+mn-ea"/>
                <a:cs typeface="+mn-cs"/>
              </a:rPr>
              <a:t>Kund</a:t>
            </a:r>
          </a:p>
        </p:txBody>
      </p:sp>
      <p:sp>
        <p:nvSpPr>
          <p:cNvPr id="11" name="Ellips 10"/>
          <p:cNvSpPr/>
          <p:nvPr/>
        </p:nvSpPr>
        <p:spPr>
          <a:xfrm>
            <a:off x="4458535" y="4134572"/>
            <a:ext cx="1983708" cy="17709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Gill Sans MT" panose="020B0502020104020203"/>
                <a:ea typeface="+mn-ea"/>
                <a:cs typeface="+mn-cs"/>
              </a:rPr>
              <a:t>Familj &amp; hushåll</a:t>
            </a:r>
          </a:p>
        </p:txBody>
      </p:sp>
    </p:spTree>
    <p:extLst>
      <p:ext uri="{BB962C8B-B14F-4D97-AF65-F5344CB8AC3E}">
        <p14:creationId xmlns:p14="http://schemas.microsoft.com/office/powerpoint/2010/main" val="2868446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E97189FC-9B47-4268-B238-4D1D4DC8EA39}"/>
              </a:ext>
            </a:extLst>
          </p:cNvPr>
          <p:cNvGraphicFramePr>
            <a:graphicFrameLocks noGrp="1"/>
          </p:cNvGraphicFramePr>
          <p:nvPr>
            <p:ph idx="1"/>
          </p:nvPr>
        </p:nvGraphicFramePr>
        <p:xfrm>
          <a:off x="2487896" y="497432"/>
          <a:ext cx="4278159" cy="1512570"/>
        </p:xfrm>
        <a:graphic>
          <a:graphicData uri="http://schemas.openxmlformats.org/drawingml/2006/table">
            <a:tbl>
              <a:tblPr/>
              <a:tblGrid>
                <a:gridCol w="1812387">
                  <a:extLst>
                    <a:ext uri="{9D8B030D-6E8A-4147-A177-3AD203B41FA5}">
                      <a16:colId xmlns:a16="http://schemas.microsoft.com/office/drawing/2014/main" val="490422557"/>
                    </a:ext>
                  </a:extLst>
                </a:gridCol>
                <a:gridCol w="2465772">
                  <a:extLst>
                    <a:ext uri="{9D8B030D-6E8A-4147-A177-3AD203B41FA5}">
                      <a16:colId xmlns:a16="http://schemas.microsoft.com/office/drawing/2014/main" val="1569573660"/>
                    </a:ext>
                  </a:extLst>
                </a:gridCol>
              </a:tblGrid>
              <a:tr h="0">
                <a:tc>
                  <a:txBody>
                    <a:bodyPr/>
                    <a:lstStyle/>
                    <a:p>
                      <a:pPr fontAlgn="t"/>
                      <a:r>
                        <a:rPr lang="en-GB" b="1" u="none" strike="noStrike" dirty="0">
                          <a:solidFill>
                            <a:srgbClr val="464646"/>
                          </a:solidFill>
                          <a:effectLst/>
                          <a:hlinkClick r:id="rId3"/>
                        </a:rPr>
                        <a:t>Matt 19:24</a:t>
                      </a:r>
                      <a:endParaRPr lang="en-GB" b="1" dirty="0">
                        <a:effectLst/>
                      </a:endParaRPr>
                    </a:p>
                  </a:txBody>
                  <a:tcPr marB="95250">
                    <a:lnL>
                      <a:noFill/>
                    </a:lnL>
                    <a:lnR>
                      <a:noFill/>
                    </a:lnR>
                    <a:lnT>
                      <a:noFill/>
                    </a:lnT>
                    <a:lnB>
                      <a:noFill/>
                    </a:lnB>
                    <a:solidFill>
                      <a:srgbClr val="FAFAFA"/>
                    </a:solidFill>
                  </a:tcPr>
                </a:tc>
                <a:tc>
                  <a:txBody>
                    <a:bodyPr/>
                    <a:lstStyle/>
                    <a:p>
                      <a:pPr fontAlgn="t"/>
                      <a:r>
                        <a:rPr lang="sv-SE" b="0" dirty="0">
                          <a:effectLst/>
                        </a:rPr>
                        <a:t>Ja, jag säger er: det är lättare för en kamel att komma igenom ett nålsöga än för en rik att komma in i Guds rike.”</a:t>
                      </a:r>
                    </a:p>
                  </a:txBody>
                  <a:tcPr marB="95250">
                    <a:lnL>
                      <a:noFill/>
                    </a:lnL>
                    <a:lnR>
                      <a:noFill/>
                    </a:lnR>
                    <a:lnT>
                      <a:noFill/>
                    </a:lnT>
                    <a:lnB>
                      <a:noFill/>
                    </a:lnB>
                    <a:solidFill>
                      <a:srgbClr val="FAFAFA"/>
                    </a:solidFill>
                  </a:tcPr>
                </a:tc>
                <a:extLst>
                  <a:ext uri="{0D108BD9-81ED-4DB2-BD59-A6C34878D82A}">
                    <a16:rowId xmlns:a16="http://schemas.microsoft.com/office/drawing/2014/main" val="1665309646"/>
                  </a:ext>
                </a:extLst>
              </a:tr>
            </a:tbl>
          </a:graphicData>
        </a:graphic>
      </p:graphicFrame>
      <p:graphicFrame>
        <p:nvGraphicFramePr>
          <p:cNvPr id="5" name="Tabell 4">
            <a:extLst>
              <a:ext uri="{FF2B5EF4-FFF2-40B4-BE49-F238E27FC236}">
                <a16:creationId xmlns:a16="http://schemas.microsoft.com/office/drawing/2014/main" id="{33D38FC5-2297-436C-B937-CA018E663048}"/>
              </a:ext>
            </a:extLst>
          </p:cNvPr>
          <p:cNvGraphicFramePr>
            <a:graphicFrameLocks noGrp="1"/>
          </p:cNvGraphicFramePr>
          <p:nvPr/>
        </p:nvGraphicFramePr>
        <p:xfrm>
          <a:off x="1333739" y="2391966"/>
          <a:ext cx="3571004" cy="2767013"/>
        </p:xfrm>
        <a:graphic>
          <a:graphicData uri="http://schemas.openxmlformats.org/drawingml/2006/table">
            <a:tbl>
              <a:tblPr/>
              <a:tblGrid>
                <a:gridCol w="1512810">
                  <a:extLst>
                    <a:ext uri="{9D8B030D-6E8A-4147-A177-3AD203B41FA5}">
                      <a16:colId xmlns:a16="http://schemas.microsoft.com/office/drawing/2014/main" val="1350000967"/>
                    </a:ext>
                  </a:extLst>
                </a:gridCol>
                <a:gridCol w="2058194">
                  <a:extLst>
                    <a:ext uri="{9D8B030D-6E8A-4147-A177-3AD203B41FA5}">
                      <a16:colId xmlns:a16="http://schemas.microsoft.com/office/drawing/2014/main" val="2550872841"/>
                    </a:ext>
                  </a:extLst>
                </a:gridCol>
              </a:tblGrid>
              <a:tr h="2767013">
                <a:tc>
                  <a:txBody>
                    <a:bodyPr/>
                    <a:lstStyle/>
                    <a:p>
                      <a:pPr fontAlgn="t"/>
                      <a:r>
                        <a:rPr lang="en-GB" sz="1800" b="1" u="sng" dirty="0">
                          <a:solidFill>
                            <a:schemeClr val="accent1">
                              <a:lumMod val="60000"/>
                              <a:lumOff val="40000"/>
                            </a:schemeClr>
                          </a:solidFill>
                          <a:effectLst/>
                          <a:hlinkClick r:id="rId4"/>
                        </a:rPr>
                        <a:t>Mark 10:21</a:t>
                      </a:r>
                      <a:endParaRPr lang="en-GB" sz="1800" dirty="0">
                        <a:solidFill>
                          <a:schemeClr val="accent1">
                            <a:lumMod val="60000"/>
                            <a:lumOff val="40000"/>
                          </a:schemeClr>
                        </a:solidFill>
                        <a:effectLst/>
                      </a:endParaRPr>
                    </a:p>
                  </a:txBody>
                  <a:tcPr marL="78347" marR="78347" marT="39173" marB="81611">
                    <a:lnL>
                      <a:noFill/>
                    </a:lnL>
                    <a:lnR>
                      <a:noFill/>
                    </a:lnR>
                    <a:lnT>
                      <a:noFill/>
                    </a:lnT>
                    <a:lnB>
                      <a:noFill/>
                    </a:lnB>
                    <a:solidFill>
                      <a:srgbClr val="FAFAFA"/>
                    </a:solidFill>
                  </a:tcPr>
                </a:tc>
                <a:tc>
                  <a:txBody>
                    <a:bodyPr/>
                    <a:lstStyle/>
                    <a:p>
                      <a:pPr fontAlgn="t"/>
                      <a:r>
                        <a:rPr lang="sv-SE" sz="1800" dirty="0">
                          <a:effectLst/>
                        </a:rPr>
                        <a:t>Jesus såg på honom med kärlek och sade: ”Ett fattas dig. Gå och </a:t>
                      </a:r>
                      <a:r>
                        <a:rPr lang="sv-SE" sz="1800" b="0" dirty="0">
                          <a:effectLst/>
                        </a:rPr>
                        <a:t>sälj allt </a:t>
                      </a:r>
                      <a:r>
                        <a:rPr lang="sv-SE" sz="1800" dirty="0">
                          <a:effectLst/>
                        </a:rPr>
                        <a:t>du har och ge åt de fattiga; då får du en skatt i himlen. Kom sedan och följ mig.”</a:t>
                      </a:r>
                    </a:p>
                  </a:txBody>
                  <a:tcPr marL="78347" marR="78347" marT="39173" marB="81611">
                    <a:lnL>
                      <a:noFill/>
                    </a:lnL>
                    <a:lnR>
                      <a:noFill/>
                    </a:lnR>
                    <a:lnT>
                      <a:noFill/>
                    </a:lnT>
                    <a:lnB>
                      <a:noFill/>
                    </a:lnB>
                    <a:solidFill>
                      <a:srgbClr val="FAFAFA"/>
                    </a:solidFill>
                  </a:tcPr>
                </a:tc>
                <a:extLst>
                  <a:ext uri="{0D108BD9-81ED-4DB2-BD59-A6C34878D82A}">
                    <a16:rowId xmlns:a16="http://schemas.microsoft.com/office/drawing/2014/main" val="1235421229"/>
                  </a:ext>
                </a:extLst>
              </a:tr>
            </a:tbl>
          </a:graphicData>
        </a:graphic>
      </p:graphicFrame>
      <p:graphicFrame>
        <p:nvGraphicFramePr>
          <p:cNvPr id="6" name="Tabell 5">
            <a:extLst>
              <a:ext uri="{FF2B5EF4-FFF2-40B4-BE49-F238E27FC236}">
                <a16:creationId xmlns:a16="http://schemas.microsoft.com/office/drawing/2014/main" id="{8B06385D-1D1F-4584-AAA2-08043D08B923}"/>
              </a:ext>
            </a:extLst>
          </p:cNvPr>
          <p:cNvGraphicFramePr>
            <a:graphicFrameLocks noGrp="1"/>
          </p:cNvGraphicFramePr>
          <p:nvPr/>
        </p:nvGraphicFramePr>
        <p:xfrm>
          <a:off x="7731714" y="682299"/>
          <a:ext cx="3539940" cy="2879742"/>
        </p:xfrm>
        <a:graphic>
          <a:graphicData uri="http://schemas.openxmlformats.org/drawingml/2006/table">
            <a:tbl>
              <a:tblPr/>
              <a:tblGrid>
                <a:gridCol w="1499651">
                  <a:extLst>
                    <a:ext uri="{9D8B030D-6E8A-4147-A177-3AD203B41FA5}">
                      <a16:colId xmlns:a16="http://schemas.microsoft.com/office/drawing/2014/main" val="3477074293"/>
                    </a:ext>
                  </a:extLst>
                </a:gridCol>
                <a:gridCol w="2040289">
                  <a:extLst>
                    <a:ext uri="{9D8B030D-6E8A-4147-A177-3AD203B41FA5}">
                      <a16:colId xmlns:a16="http://schemas.microsoft.com/office/drawing/2014/main" val="2593914748"/>
                    </a:ext>
                  </a:extLst>
                </a:gridCol>
              </a:tblGrid>
              <a:tr h="2879742">
                <a:tc>
                  <a:txBody>
                    <a:bodyPr/>
                    <a:lstStyle/>
                    <a:p>
                      <a:pPr fontAlgn="t"/>
                      <a:r>
                        <a:rPr lang="en-GB" sz="1800" b="1" u="none" strike="noStrike" dirty="0">
                          <a:solidFill>
                            <a:srgbClr val="464646"/>
                          </a:solidFill>
                          <a:effectLst/>
                          <a:hlinkClick r:id="rId5"/>
                        </a:rPr>
                        <a:t>Joh 12:7f</a:t>
                      </a:r>
                      <a:endParaRPr lang="en-GB" sz="1800" dirty="0">
                        <a:effectLst/>
                      </a:endParaRPr>
                    </a:p>
                  </a:txBody>
                  <a:tcPr marL="89143" marR="89143" marT="44572" marB="92857">
                    <a:lnL>
                      <a:noFill/>
                    </a:lnL>
                    <a:lnR>
                      <a:noFill/>
                    </a:lnR>
                    <a:lnT>
                      <a:noFill/>
                    </a:lnT>
                    <a:lnB>
                      <a:noFill/>
                    </a:lnB>
                    <a:solidFill>
                      <a:srgbClr val="FAFAFA"/>
                    </a:solidFill>
                  </a:tcPr>
                </a:tc>
                <a:tc>
                  <a:txBody>
                    <a:bodyPr/>
                    <a:lstStyle/>
                    <a:p>
                      <a:pPr fontAlgn="t"/>
                      <a:r>
                        <a:rPr lang="sv-SE" sz="1800" dirty="0">
                          <a:effectLst/>
                        </a:rPr>
                        <a:t>Men Jesus sade: ”Låt henne vara, hon </a:t>
                      </a:r>
                      <a:r>
                        <a:rPr lang="sv-SE" sz="1800" b="0" dirty="0">
                          <a:effectLst/>
                        </a:rPr>
                        <a:t>har</a:t>
                      </a:r>
                      <a:r>
                        <a:rPr lang="sv-SE" sz="1800" dirty="0">
                          <a:effectLst/>
                        </a:rPr>
                        <a:t> sparat sin balsam till min begravningsdag. </a:t>
                      </a:r>
                      <a:r>
                        <a:rPr lang="sv-SE" sz="1800" b="0" dirty="0">
                          <a:effectLst/>
                        </a:rPr>
                        <a:t>De fattiga har ni alltid bland er, men mig har</a:t>
                      </a:r>
                      <a:r>
                        <a:rPr lang="sv-SE" sz="1800" dirty="0">
                          <a:effectLst/>
                        </a:rPr>
                        <a:t> ni inte alltid.”</a:t>
                      </a:r>
                    </a:p>
                  </a:txBody>
                  <a:tcPr marL="89143" marR="89143" marT="44572" marB="92857">
                    <a:lnL>
                      <a:noFill/>
                    </a:lnL>
                    <a:lnR>
                      <a:noFill/>
                    </a:lnR>
                    <a:lnT>
                      <a:noFill/>
                    </a:lnT>
                    <a:lnB>
                      <a:noFill/>
                    </a:lnB>
                    <a:solidFill>
                      <a:srgbClr val="FAFAFA"/>
                    </a:solidFill>
                  </a:tcPr>
                </a:tc>
                <a:extLst>
                  <a:ext uri="{0D108BD9-81ED-4DB2-BD59-A6C34878D82A}">
                    <a16:rowId xmlns:a16="http://schemas.microsoft.com/office/drawing/2014/main" val="1303260840"/>
                  </a:ext>
                </a:extLst>
              </a:tr>
            </a:tbl>
          </a:graphicData>
        </a:graphic>
      </p:graphicFrame>
      <p:sp>
        <p:nvSpPr>
          <p:cNvPr id="7" name="Rektangel 6">
            <a:extLst>
              <a:ext uri="{FF2B5EF4-FFF2-40B4-BE49-F238E27FC236}">
                <a16:creationId xmlns:a16="http://schemas.microsoft.com/office/drawing/2014/main" id="{3A46FEC2-D1C8-4A31-B78B-E67ABC810CD9}"/>
              </a:ext>
            </a:extLst>
          </p:cNvPr>
          <p:cNvSpPr/>
          <p:nvPr/>
        </p:nvSpPr>
        <p:spPr>
          <a:xfrm>
            <a:off x="5613821" y="4105636"/>
            <a:ext cx="4678017" cy="2031325"/>
          </a:xfrm>
          <a:prstGeom prst="rect">
            <a:avLst/>
          </a:prstGeom>
          <a:solidFill>
            <a:schemeClr val="bg1"/>
          </a:solidFill>
        </p:spPr>
        <p:txBody>
          <a:bodyPr wrap="square">
            <a:spAutoFit/>
          </a:bodyPr>
          <a:lstStyle/>
          <a:p>
            <a:r>
              <a:rPr lang="sv-SE" b="1" u="sng" dirty="0">
                <a:solidFill>
                  <a:schemeClr val="accent1">
                    <a:lumMod val="60000"/>
                    <a:lumOff val="40000"/>
                  </a:schemeClr>
                </a:solidFill>
              </a:rPr>
              <a:t> </a:t>
            </a:r>
            <a:r>
              <a:rPr lang="sv-SE" b="1" u="sng" dirty="0" err="1">
                <a:solidFill>
                  <a:schemeClr val="accent1">
                    <a:lumMod val="60000"/>
                    <a:lumOff val="40000"/>
                  </a:schemeClr>
                </a:solidFill>
              </a:rPr>
              <a:t>Apg</a:t>
            </a:r>
            <a:r>
              <a:rPr lang="sv-SE" b="1" u="sng" dirty="0">
                <a:solidFill>
                  <a:schemeClr val="accent1">
                    <a:lumMod val="60000"/>
                    <a:lumOff val="40000"/>
                  </a:schemeClr>
                </a:solidFill>
              </a:rPr>
              <a:t> 2:44f</a:t>
            </a:r>
            <a:r>
              <a:rPr lang="sv-SE" dirty="0">
                <a:solidFill>
                  <a:schemeClr val="accent1">
                    <a:lumMod val="40000"/>
                    <a:lumOff val="60000"/>
                  </a:schemeClr>
                </a:solidFill>
              </a:rPr>
              <a:t>	</a:t>
            </a:r>
            <a:r>
              <a:rPr lang="sv-SE" dirty="0">
                <a:solidFill>
                  <a:srgbClr val="333333"/>
                </a:solidFill>
              </a:rPr>
              <a:t>De troende fortsatte att samlas och hade allting gemensamt. De sålde allt vad de ägde och hade och delade ut åt alla, efter vars och ens behov. De höll samman och möttes varje dag troget i templet, och i hemmen bröt de brödet och höll måltid med varandra i jublande, uppriktig glädje.</a:t>
            </a:r>
            <a:r>
              <a:rPr lang="sv-SE" dirty="0">
                <a:solidFill>
                  <a:srgbClr val="333333"/>
                </a:solidFill>
                <a:latin typeface="+mj-lt"/>
              </a:rPr>
              <a:t> </a:t>
            </a:r>
            <a:endParaRPr lang="en-GB" dirty="0">
              <a:latin typeface="+mj-lt"/>
            </a:endParaRPr>
          </a:p>
        </p:txBody>
      </p:sp>
    </p:spTree>
    <p:extLst>
      <p:ext uri="{BB962C8B-B14F-4D97-AF65-F5344CB8AC3E}">
        <p14:creationId xmlns:p14="http://schemas.microsoft.com/office/powerpoint/2010/main" val="219646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9CED64A-7875-4834-8808-66D2F92E49EF}"/>
              </a:ext>
            </a:extLst>
          </p:cNvPr>
          <p:cNvSpPr>
            <a:spLocks noGrp="1"/>
          </p:cNvSpPr>
          <p:nvPr>
            <p:ph type="title"/>
          </p:nvPr>
        </p:nvSpPr>
        <p:spPr>
          <a:xfrm>
            <a:off x="3569328" y="836579"/>
            <a:ext cx="8755617" cy="3790295"/>
          </a:xfrm>
        </p:spPr>
        <p:txBody>
          <a:bodyPr>
            <a:noAutofit/>
          </a:bodyPr>
          <a:lstStyle/>
          <a:p>
            <a:r>
              <a:rPr lang="sv-SE" sz="5400" dirty="0"/>
              <a:t>Tack för ert deltagande och välkomna att kontakta mig!</a:t>
            </a:r>
            <a:endParaRPr lang="en-GB" sz="5400" dirty="0"/>
          </a:p>
        </p:txBody>
      </p:sp>
      <p:sp>
        <p:nvSpPr>
          <p:cNvPr id="6" name="Platshållare för text 5">
            <a:extLst>
              <a:ext uri="{FF2B5EF4-FFF2-40B4-BE49-F238E27FC236}">
                <a16:creationId xmlns:a16="http://schemas.microsoft.com/office/drawing/2014/main" id="{DE27A1E6-6586-46F4-BCEE-2DDB482C0EC1}"/>
              </a:ext>
            </a:extLst>
          </p:cNvPr>
          <p:cNvSpPr>
            <a:spLocks noGrp="1"/>
          </p:cNvSpPr>
          <p:nvPr>
            <p:ph type="body" idx="1"/>
          </p:nvPr>
        </p:nvSpPr>
        <p:spPr>
          <a:xfrm>
            <a:off x="3482502" y="4756823"/>
            <a:ext cx="8404698" cy="1605065"/>
          </a:xfrm>
        </p:spPr>
        <p:txBody>
          <a:bodyPr>
            <a:normAutofit fontScale="70000" lnSpcReduction="20000"/>
          </a:bodyPr>
          <a:lstStyle/>
          <a:p>
            <a:r>
              <a:rPr lang="sv-SE" sz="2800" dirty="0"/>
              <a:t>Diakon &amp; doktorand Elinn Leo Sandberg</a:t>
            </a:r>
          </a:p>
          <a:p>
            <a:r>
              <a:rPr lang="sv-SE" sz="2800" dirty="0"/>
              <a:t>Elinn.leo_sandberg@soch.lu.se</a:t>
            </a:r>
          </a:p>
          <a:p>
            <a:r>
              <a:rPr lang="sv-SE" sz="2800" dirty="0"/>
              <a:t>Föreläser om: diakoni, fattigdom och välfärd.</a:t>
            </a:r>
            <a:endParaRPr lang="en-GB" sz="2400" dirty="0"/>
          </a:p>
        </p:txBody>
      </p:sp>
    </p:spTree>
    <p:extLst>
      <p:ext uri="{BB962C8B-B14F-4D97-AF65-F5344CB8AC3E}">
        <p14:creationId xmlns:p14="http://schemas.microsoft.com/office/powerpoint/2010/main" val="3646018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4"/>
          <p:cNvSpPr/>
          <p:nvPr/>
        </p:nvSpPr>
        <p:spPr>
          <a:xfrm>
            <a:off x="0"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p14"/>
          <p:cNvSpPr txBox="1">
            <a:spLocks noGrp="1"/>
          </p:cNvSpPr>
          <p:nvPr>
            <p:ph type="ctrTitle"/>
          </p:nvPr>
        </p:nvSpPr>
        <p:spPr>
          <a:xfrm>
            <a:off x="-434733" y="14889"/>
            <a:ext cx="90936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10 min paus &amp; frågor inför samtal</a:t>
            </a:r>
            <a:endParaRPr sz="4000" b="1">
              <a:solidFill>
                <a:srgbClr val="C00000"/>
              </a:solidFill>
            </a:endParaRPr>
          </a:p>
        </p:txBody>
      </p:sp>
      <p:grpSp>
        <p:nvGrpSpPr>
          <p:cNvPr id="272" name="Google Shape;272;p14"/>
          <p:cNvGrpSpPr/>
          <p:nvPr/>
        </p:nvGrpSpPr>
        <p:grpSpPr>
          <a:xfrm>
            <a:off x="7451494" y="5874026"/>
            <a:ext cx="4589230" cy="839668"/>
            <a:chOff x="7109726" y="5811495"/>
            <a:chExt cx="4930997" cy="902199"/>
          </a:xfrm>
        </p:grpSpPr>
        <p:pic>
          <p:nvPicPr>
            <p:cNvPr id="273" name="Google Shape;273;p14"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74" name="Google Shape;274;p14"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75" name="Google Shape;275;p14"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76" name="Google Shape;276;p14"/>
          <p:cNvSpPr txBox="1">
            <a:spLocks noGrp="1"/>
          </p:cNvSpPr>
          <p:nvPr>
            <p:ph type="subTitle" idx="1"/>
          </p:nvPr>
        </p:nvSpPr>
        <p:spPr>
          <a:xfrm>
            <a:off x="612766" y="1540522"/>
            <a:ext cx="8492700" cy="4204200"/>
          </a:xfrm>
          <a:prstGeom prst="rect">
            <a:avLst/>
          </a:prstGeom>
          <a:noFill/>
          <a:ln>
            <a:noFill/>
          </a:ln>
        </p:spPr>
        <p:txBody>
          <a:bodyPr spcFirstLastPara="1" wrap="square" lIns="91425" tIns="45700" rIns="91425" bIns="45700" anchor="t" anchorCtr="0">
            <a:noAutofit/>
          </a:bodyPr>
          <a:lstStyle/>
          <a:p>
            <a:pPr marL="0" marR="38100" lvl="0" indent="0" algn="l" rtl="0">
              <a:lnSpc>
                <a:spcPct val="100000"/>
              </a:lnSpc>
              <a:spcBef>
                <a:spcPts val="0"/>
              </a:spcBef>
              <a:spcAft>
                <a:spcPts val="0"/>
              </a:spcAft>
              <a:buSzPts val="2400"/>
              <a:buNone/>
            </a:pPr>
            <a:r>
              <a:rPr lang="sv-SE" sz="3190" b="1"/>
              <a:t>Skriv frågor i chatten till Erik Dufva</a:t>
            </a:r>
            <a:endParaRPr sz="3190" b="1">
              <a:latin typeface="Calibri"/>
              <a:ea typeface="Calibri"/>
              <a:cs typeface="Calibri"/>
              <a:sym typeface="Calibri"/>
            </a:endParaRPr>
          </a:p>
        </p:txBody>
      </p:sp>
      <p:pic>
        <p:nvPicPr>
          <p:cNvPr id="277" name="Google Shape;277;p14"/>
          <p:cNvPicPr preferRelativeResize="0"/>
          <p:nvPr/>
        </p:nvPicPr>
        <p:blipFill rotWithShape="1">
          <a:blip r:embed="rId6">
            <a:alphaModFix/>
          </a:blip>
          <a:srcRect/>
          <a:stretch/>
        </p:blipFill>
        <p:spPr>
          <a:xfrm>
            <a:off x="9105480" y="0"/>
            <a:ext cx="3086520" cy="30865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5"/>
          <p:cNvSpPr/>
          <p:nvPr/>
        </p:nvSpPr>
        <p:spPr>
          <a:xfrm>
            <a:off x="0"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15"/>
          <p:cNvSpPr txBox="1">
            <a:spLocks noGrp="1"/>
          </p:cNvSpPr>
          <p:nvPr>
            <p:ph type="ctrTitle"/>
          </p:nvPr>
        </p:nvSpPr>
        <p:spPr>
          <a:xfrm>
            <a:off x="-1025882" y="144306"/>
            <a:ext cx="11637674"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Att tänka på innan ni påbörjar samtalet</a:t>
            </a:r>
            <a:endParaRPr sz="4000" b="1">
              <a:solidFill>
                <a:srgbClr val="C00000"/>
              </a:solidFill>
            </a:endParaRPr>
          </a:p>
        </p:txBody>
      </p:sp>
      <p:grpSp>
        <p:nvGrpSpPr>
          <p:cNvPr id="284" name="Google Shape;284;p15"/>
          <p:cNvGrpSpPr/>
          <p:nvPr/>
        </p:nvGrpSpPr>
        <p:grpSpPr>
          <a:xfrm>
            <a:off x="7451494" y="5874026"/>
            <a:ext cx="4589230" cy="839668"/>
            <a:chOff x="7109726" y="5811495"/>
            <a:chExt cx="4930997" cy="902199"/>
          </a:xfrm>
        </p:grpSpPr>
        <p:pic>
          <p:nvPicPr>
            <p:cNvPr id="285" name="Google Shape;285;p15"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86" name="Google Shape;286;p15"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87" name="Google Shape;287;p15"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88" name="Google Shape;288;p15"/>
          <p:cNvSpPr txBox="1">
            <a:spLocks noGrp="1"/>
          </p:cNvSpPr>
          <p:nvPr>
            <p:ph type="subTitle" idx="1"/>
          </p:nvPr>
        </p:nvSpPr>
        <p:spPr>
          <a:xfrm>
            <a:off x="694837" y="1634433"/>
            <a:ext cx="11497163" cy="4204322"/>
          </a:xfrm>
          <a:prstGeom prst="rect">
            <a:avLst/>
          </a:prstGeom>
          <a:noFill/>
          <a:ln>
            <a:noFill/>
          </a:ln>
        </p:spPr>
        <p:txBody>
          <a:bodyPr spcFirstLastPara="1" wrap="square" lIns="91425" tIns="45700" rIns="91425" bIns="45700" anchor="t" anchorCtr="0">
            <a:noAutofit/>
          </a:bodyPr>
          <a:lstStyle/>
          <a:p>
            <a:pPr marL="457200" lvl="0" indent="-457200" algn="l" rtl="0">
              <a:lnSpc>
                <a:spcPct val="150000"/>
              </a:lnSpc>
              <a:spcBef>
                <a:spcPts val="0"/>
              </a:spcBef>
              <a:spcAft>
                <a:spcPts val="0"/>
              </a:spcAft>
              <a:buSzPts val="1446"/>
              <a:buFont typeface="Arial"/>
              <a:buChar char="•"/>
            </a:pPr>
            <a:r>
              <a:rPr lang="sv-SE" sz="2800"/>
              <a:t>Bestäm vem i gruppen som fördelar ordet</a:t>
            </a:r>
            <a:endParaRPr/>
          </a:p>
          <a:p>
            <a:pPr marL="457200" lvl="0" indent="-457200" algn="l" rtl="0">
              <a:lnSpc>
                <a:spcPct val="150000"/>
              </a:lnSpc>
              <a:spcBef>
                <a:spcPts val="0"/>
              </a:spcBef>
              <a:spcAft>
                <a:spcPts val="0"/>
              </a:spcAft>
              <a:buSzPts val="1446"/>
              <a:buFont typeface="Arial"/>
              <a:buChar char="•"/>
            </a:pPr>
            <a:r>
              <a:rPr lang="sv-SE" sz="2800"/>
              <a:t>Bestäm vem i gruppen som för korta minnesanteckningar</a:t>
            </a:r>
            <a:endParaRPr/>
          </a:p>
          <a:p>
            <a:pPr marL="457200" lvl="0" indent="-457200" algn="l" rtl="0">
              <a:lnSpc>
                <a:spcPct val="150000"/>
              </a:lnSpc>
              <a:spcBef>
                <a:spcPts val="0"/>
              </a:spcBef>
              <a:spcAft>
                <a:spcPts val="0"/>
              </a:spcAft>
              <a:buSzPts val="1446"/>
              <a:buFont typeface="Arial"/>
              <a:buChar char="•"/>
            </a:pPr>
            <a:r>
              <a:rPr lang="sv-SE" sz="2800"/>
              <a:t>Skicka </a:t>
            </a:r>
            <a:r>
              <a:rPr lang="sv-SE" sz="2800" u="sng"/>
              <a:t>korta,</a:t>
            </a:r>
            <a:r>
              <a:rPr lang="sv-SE" sz="2800"/>
              <a:t> anonymiserade minnesanteckningar till: </a:t>
            </a:r>
            <a:r>
              <a:rPr lang="sv-SE" sz="2800">
                <a:solidFill>
                  <a:srgbClr val="0070C0"/>
                </a:solidFill>
              </a:rPr>
              <a:t>christina.bystrom@svenskakyrkan.se</a:t>
            </a:r>
            <a:endParaRPr/>
          </a:p>
          <a:p>
            <a:pPr marL="0" lvl="0" indent="0" algn="l" rtl="0">
              <a:lnSpc>
                <a:spcPct val="70000"/>
              </a:lnSpc>
              <a:spcBef>
                <a:spcPts val="0"/>
              </a:spcBef>
              <a:spcAft>
                <a:spcPts val="0"/>
              </a:spcAft>
              <a:buClr>
                <a:schemeClr val="dk1"/>
              </a:buClr>
              <a:buSzPts val="2590"/>
              <a:buNone/>
            </a:pPr>
            <a:endParaRPr sz="2590" b="1">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6"/>
          <p:cNvSpPr/>
          <p:nvPr/>
        </p:nvSpPr>
        <p:spPr>
          <a:xfrm>
            <a:off x="-83434"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lvl="3">
              <a:lnSpc>
                <a:spcPct val="110000"/>
              </a:lnSpc>
              <a:spcBef>
                <a:spcPts val="700"/>
              </a:spcBef>
              <a:buClr>
                <a:srgbClr val="171312"/>
              </a:buClr>
              <a:defRPr/>
            </a:pPr>
            <a:r>
              <a:rPr kumimoji="0" lang="sv-SE" sz="3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Vad tar du särskilt till dig från föreläsningen och varför?</a:t>
            </a:r>
          </a:p>
          <a:p>
            <a:pPr lvl="2">
              <a:lnSpc>
                <a:spcPct val="110000"/>
              </a:lnSpc>
              <a:spcBef>
                <a:spcPts val="700"/>
              </a:spcBef>
              <a:buClr>
                <a:srgbClr val="171312"/>
              </a:buClr>
              <a:defRPr/>
            </a:pPr>
            <a:r>
              <a:rPr kumimoji="0" lang="sv-SE" sz="3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Har du erfarenheter av ”fattigdomens utmattning” eller ”gåvans 	börda”?</a:t>
            </a:r>
          </a:p>
          <a:p>
            <a:pPr marR="0" lvl="0" algn="l" defTabSz="914400" rtl="0" eaLnBrk="1" fontAlgn="auto" latinLnBrk="0" hangingPunct="1">
              <a:lnSpc>
                <a:spcPct val="110000"/>
              </a:lnSpc>
              <a:spcBef>
                <a:spcPts val="700"/>
              </a:spcBef>
              <a:spcAft>
                <a:spcPts val="0"/>
              </a:spcAft>
              <a:buClr>
                <a:srgbClr val="171312"/>
              </a:buClr>
              <a:buSzTx/>
              <a:tabLst/>
              <a:defRPr/>
            </a:pPr>
            <a:r>
              <a:rPr kumimoji="0" lang="sv-SE" sz="3200" b="0" i="0" u="none" strike="noStrike" kern="1200" cap="none" spc="0" normalizeH="0" baseline="0" noProof="0" dirty="0">
                <a:ln>
                  <a:noFill/>
                </a:ln>
                <a:solidFill>
                  <a:prstClr val="black">
                    <a:lumMod val="65000"/>
                    <a:lumOff val="35000"/>
                  </a:prstClr>
                </a:solidFill>
                <a:effectLst/>
                <a:uLnTx/>
                <a:uFillTx/>
                <a:latin typeface="Gill Sans MT" panose="020B0502020104020203"/>
                <a:ea typeface="+mn-ea"/>
                <a:cs typeface="+mn-cs"/>
              </a:rPr>
              <a:t>	Hur kan du/ni arbeta i församlingen för att bli en församling ”med 	de av oss som är fattiga”, istället för en församling ”för” de av oss 	som är fattiga? </a:t>
            </a:r>
          </a:p>
        </p:txBody>
      </p:sp>
      <p:sp>
        <p:nvSpPr>
          <p:cNvPr id="294" name="Google Shape;294;p16"/>
          <p:cNvSpPr txBox="1">
            <a:spLocks noGrp="1"/>
          </p:cNvSpPr>
          <p:nvPr>
            <p:ph type="ctrTitle"/>
          </p:nvPr>
        </p:nvSpPr>
        <p:spPr>
          <a:xfrm>
            <a:off x="-523066" y="0"/>
            <a:ext cx="4757057"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dirty="0">
                <a:solidFill>
                  <a:srgbClr val="C00000"/>
                </a:solidFill>
              </a:rPr>
              <a:t>Frågorna </a:t>
            </a:r>
            <a:endParaRPr sz="4000" b="1" dirty="0">
              <a:solidFill>
                <a:srgbClr val="C00000"/>
              </a:solidFill>
            </a:endParaRPr>
          </a:p>
        </p:txBody>
      </p:sp>
      <p:grpSp>
        <p:nvGrpSpPr>
          <p:cNvPr id="295" name="Google Shape;295;p16"/>
          <p:cNvGrpSpPr/>
          <p:nvPr/>
        </p:nvGrpSpPr>
        <p:grpSpPr>
          <a:xfrm>
            <a:off x="7451494" y="5874026"/>
            <a:ext cx="4589230" cy="839668"/>
            <a:chOff x="7109726" y="5811495"/>
            <a:chExt cx="4930997" cy="902199"/>
          </a:xfrm>
        </p:grpSpPr>
        <p:pic>
          <p:nvPicPr>
            <p:cNvPr id="296" name="Google Shape;296;p16"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297" name="Google Shape;297;p16"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298" name="Google Shape;298;p16"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299" name="Google Shape;299;p16"/>
          <p:cNvSpPr txBox="1">
            <a:spLocks noGrp="1"/>
          </p:cNvSpPr>
          <p:nvPr>
            <p:ph type="subTitle" idx="1"/>
          </p:nvPr>
        </p:nvSpPr>
        <p:spPr>
          <a:xfrm>
            <a:off x="-12913" y="870625"/>
            <a:ext cx="9421500" cy="4204200"/>
          </a:xfrm>
          <a:prstGeom prst="rect">
            <a:avLst/>
          </a:prstGeom>
          <a:noFill/>
          <a:ln>
            <a:noFill/>
          </a:ln>
        </p:spPr>
        <p:txBody>
          <a:bodyPr spcFirstLastPara="1" wrap="square" lIns="91425" tIns="45700" rIns="91425" bIns="45700" anchor="t" anchorCtr="0">
            <a:noAutofit/>
          </a:bodyPr>
          <a:lstStyle/>
          <a:p>
            <a:pPr marL="0" marR="38100" lvl="0" indent="0" algn="l" rtl="0">
              <a:lnSpc>
                <a:spcPct val="100000"/>
              </a:lnSpc>
              <a:spcBef>
                <a:spcPts val="0"/>
              </a:spcBef>
              <a:spcAft>
                <a:spcPts val="0"/>
              </a:spcAft>
              <a:buClr>
                <a:schemeClr val="dk1"/>
              </a:buClr>
              <a:buSzPts val="1100"/>
              <a:buFont typeface="Arial"/>
              <a:buNone/>
            </a:pPr>
            <a:endParaRPr sz="1200" dirty="0"/>
          </a:p>
          <a:p>
            <a:pPr marL="0" marR="38100" lvl="0" indent="0" algn="l" rtl="0">
              <a:lnSpc>
                <a:spcPct val="100000"/>
              </a:lnSpc>
              <a:spcBef>
                <a:spcPts val="0"/>
              </a:spcBef>
              <a:spcAft>
                <a:spcPts val="0"/>
              </a:spcAft>
              <a:buSzPts val="1100"/>
              <a:buNone/>
            </a:pPr>
            <a:endParaRPr sz="2590" b="1" dirty="0"/>
          </a:p>
          <a:p>
            <a:pPr marL="0" marR="38100" lvl="0" indent="0" algn="l" rtl="0">
              <a:lnSpc>
                <a:spcPct val="100000"/>
              </a:lnSpc>
              <a:spcBef>
                <a:spcPts val="0"/>
              </a:spcBef>
              <a:spcAft>
                <a:spcPts val="0"/>
              </a:spcAft>
              <a:buClr>
                <a:schemeClr val="dk1"/>
              </a:buClr>
              <a:buSzPts val="1100"/>
              <a:buFont typeface="Arial"/>
              <a:buNone/>
            </a:pPr>
            <a:endParaRPr sz="2590" b="1" dirty="0"/>
          </a:p>
        </p:txBody>
      </p:sp>
      <p:grpSp>
        <p:nvGrpSpPr>
          <p:cNvPr id="300" name="Google Shape;300;p16"/>
          <p:cNvGrpSpPr/>
          <p:nvPr/>
        </p:nvGrpSpPr>
        <p:grpSpPr>
          <a:xfrm>
            <a:off x="9318172" y="4127044"/>
            <a:ext cx="2873828" cy="1458686"/>
            <a:chOff x="9514114" y="1"/>
            <a:chExt cx="2873828" cy="1458686"/>
          </a:xfrm>
        </p:grpSpPr>
        <p:pic>
          <p:nvPicPr>
            <p:cNvPr id="301" name="Google Shape;301;p16" descr="Kamera kontur"/>
            <p:cNvPicPr preferRelativeResize="0"/>
            <p:nvPr/>
          </p:nvPicPr>
          <p:blipFill rotWithShape="1">
            <a:blip r:embed="rId6">
              <a:alphaModFix/>
            </a:blip>
            <a:srcRect/>
            <a:stretch/>
          </p:blipFill>
          <p:spPr>
            <a:xfrm>
              <a:off x="9828412" y="298762"/>
              <a:ext cx="781575" cy="821152"/>
            </a:xfrm>
            <a:prstGeom prst="rect">
              <a:avLst/>
            </a:prstGeom>
            <a:noFill/>
            <a:ln>
              <a:noFill/>
            </a:ln>
          </p:spPr>
        </p:pic>
        <p:sp>
          <p:nvSpPr>
            <p:cNvPr id="302" name="Google Shape;302;p16"/>
            <p:cNvSpPr txBox="1"/>
            <p:nvPr/>
          </p:nvSpPr>
          <p:spPr>
            <a:xfrm>
              <a:off x="10597321" y="384225"/>
              <a:ext cx="1790621" cy="6356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1" u="none" strike="noStrike" cap="none">
                  <a:solidFill>
                    <a:srgbClr val="000000"/>
                  </a:solidFill>
                  <a:latin typeface="Arial"/>
                  <a:ea typeface="Arial"/>
                  <a:cs typeface="Arial"/>
                  <a:sym typeface="Arial"/>
                </a:rPr>
                <a:t>Fota gärna frågorna!</a:t>
              </a:r>
              <a:endParaRPr sz="1400" b="0" i="0" u="none" strike="noStrike" cap="none">
                <a:solidFill>
                  <a:srgbClr val="000000"/>
                </a:solidFill>
                <a:latin typeface="Arial"/>
                <a:ea typeface="Arial"/>
                <a:cs typeface="Arial"/>
                <a:sym typeface="Arial"/>
              </a:endParaRPr>
            </a:p>
          </p:txBody>
        </p:sp>
        <p:sp>
          <p:nvSpPr>
            <p:cNvPr id="303" name="Google Shape;303;p16"/>
            <p:cNvSpPr/>
            <p:nvPr/>
          </p:nvSpPr>
          <p:spPr>
            <a:xfrm>
              <a:off x="9514114" y="1"/>
              <a:ext cx="2641252" cy="1458686"/>
            </a:xfrm>
            <a:prstGeom prst="left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8"/>
          <p:cNvSpPr/>
          <p:nvPr/>
        </p:nvSpPr>
        <p:spPr>
          <a:xfrm>
            <a:off x="10886"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9" name="Google Shape;309;p18"/>
          <p:cNvSpPr txBox="1">
            <a:spLocks noGrp="1"/>
          </p:cNvSpPr>
          <p:nvPr>
            <p:ph type="ctrTitle"/>
          </p:nvPr>
        </p:nvSpPr>
        <p:spPr>
          <a:xfrm>
            <a:off x="500741" y="-122410"/>
            <a:ext cx="6529649"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Hemuppgifter till nästa gång</a:t>
            </a:r>
            <a:endParaRPr sz="4000" b="1">
              <a:solidFill>
                <a:srgbClr val="C00000"/>
              </a:solidFill>
            </a:endParaRPr>
          </a:p>
        </p:txBody>
      </p:sp>
      <p:grpSp>
        <p:nvGrpSpPr>
          <p:cNvPr id="310" name="Google Shape;310;p18"/>
          <p:cNvGrpSpPr/>
          <p:nvPr/>
        </p:nvGrpSpPr>
        <p:grpSpPr>
          <a:xfrm>
            <a:off x="7451494" y="5874026"/>
            <a:ext cx="4589230" cy="839668"/>
            <a:chOff x="7109726" y="5811495"/>
            <a:chExt cx="4930997" cy="902199"/>
          </a:xfrm>
        </p:grpSpPr>
        <p:pic>
          <p:nvPicPr>
            <p:cNvPr id="311" name="Google Shape;311;p18"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312" name="Google Shape;312;p18"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313" name="Google Shape;313;p18"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314" name="Google Shape;314;p18"/>
          <p:cNvSpPr txBox="1">
            <a:spLocks noGrp="1"/>
          </p:cNvSpPr>
          <p:nvPr>
            <p:ph type="subTitle" idx="1"/>
          </p:nvPr>
        </p:nvSpPr>
        <p:spPr>
          <a:xfrm>
            <a:off x="718476" y="1458675"/>
            <a:ext cx="11651400" cy="30639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sv-SE" sz="2200" b="1"/>
              <a:t>Frågor:</a:t>
            </a:r>
            <a:endParaRPr sz="2200" b="1"/>
          </a:p>
          <a:p>
            <a:pPr marL="0" lvl="0" indent="0" algn="l" rtl="0">
              <a:lnSpc>
                <a:spcPct val="150000"/>
              </a:lnSpc>
              <a:spcBef>
                <a:spcPts val="0"/>
              </a:spcBef>
              <a:spcAft>
                <a:spcPts val="0"/>
              </a:spcAft>
              <a:buClr>
                <a:schemeClr val="dk1"/>
              </a:buClr>
              <a:buSzPts val="1100"/>
              <a:buFont typeface="Arial"/>
              <a:buNone/>
            </a:pPr>
            <a:r>
              <a:rPr lang="sv-SE" sz="2200"/>
              <a:t>1.Vad har ni fastnat för i de personliga berättelserna? Hur kan de inspirera er i era sammanhang</a:t>
            </a:r>
            <a:endParaRPr sz="2200"/>
          </a:p>
          <a:p>
            <a:pPr marL="0" lvl="0" indent="0" algn="l" rtl="0">
              <a:lnSpc>
                <a:spcPct val="150000"/>
              </a:lnSpc>
              <a:spcBef>
                <a:spcPts val="0"/>
              </a:spcBef>
              <a:spcAft>
                <a:spcPts val="0"/>
              </a:spcAft>
              <a:buClr>
                <a:schemeClr val="dk1"/>
              </a:buClr>
              <a:buSzPts val="1100"/>
              <a:buFont typeface="Arial"/>
              <a:buNone/>
            </a:pPr>
            <a:r>
              <a:rPr lang="sv-SE" sz="2200"/>
              <a:t>2.Vilka hinder och möjligheter ser ni i er församlingsmiljö för att inkludera de av oss med fattigdom?</a:t>
            </a:r>
            <a:endParaRPr sz="2200"/>
          </a:p>
          <a:p>
            <a:pPr marL="0" lvl="0" indent="0" algn="l" rtl="0">
              <a:lnSpc>
                <a:spcPct val="150000"/>
              </a:lnSpc>
              <a:spcBef>
                <a:spcPts val="0"/>
              </a:spcBef>
              <a:spcAft>
                <a:spcPts val="0"/>
              </a:spcAft>
              <a:buClr>
                <a:schemeClr val="dk1"/>
              </a:buClr>
              <a:buSzPts val="1100"/>
              <a:buFont typeface="Arial"/>
              <a:buNone/>
            </a:pPr>
            <a:r>
              <a:rPr lang="sv-SE" sz="2200"/>
              <a:t>3. Upplever ni att vi är en kyrka ”utan”, ”för” eller ”med” de fattiga? </a:t>
            </a:r>
            <a:r>
              <a:rPr lang="sv-SE" sz="2100"/>
              <a:t> </a:t>
            </a:r>
            <a:endParaRPr sz="2700"/>
          </a:p>
        </p:txBody>
      </p:sp>
      <p:grpSp>
        <p:nvGrpSpPr>
          <p:cNvPr id="315" name="Google Shape;315;p18"/>
          <p:cNvGrpSpPr/>
          <p:nvPr/>
        </p:nvGrpSpPr>
        <p:grpSpPr>
          <a:xfrm>
            <a:off x="9514114" y="1"/>
            <a:ext cx="2873828" cy="1458686"/>
            <a:chOff x="9514114" y="1"/>
            <a:chExt cx="2873828" cy="1458686"/>
          </a:xfrm>
        </p:grpSpPr>
        <p:pic>
          <p:nvPicPr>
            <p:cNvPr id="316" name="Google Shape;316;p18" descr="Kamera kontur"/>
            <p:cNvPicPr preferRelativeResize="0"/>
            <p:nvPr/>
          </p:nvPicPr>
          <p:blipFill rotWithShape="1">
            <a:blip r:embed="rId6">
              <a:alphaModFix/>
            </a:blip>
            <a:srcRect/>
            <a:stretch/>
          </p:blipFill>
          <p:spPr>
            <a:xfrm>
              <a:off x="9828412" y="298762"/>
              <a:ext cx="781575" cy="821152"/>
            </a:xfrm>
            <a:prstGeom prst="rect">
              <a:avLst/>
            </a:prstGeom>
            <a:noFill/>
            <a:ln>
              <a:noFill/>
            </a:ln>
          </p:spPr>
        </p:pic>
        <p:sp>
          <p:nvSpPr>
            <p:cNvPr id="317" name="Google Shape;317;p18"/>
            <p:cNvSpPr txBox="1"/>
            <p:nvPr/>
          </p:nvSpPr>
          <p:spPr>
            <a:xfrm>
              <a:off x="10597321" y="384225"/>
              <a:ext cx="1790621" cy="6356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sv-SE" sz="2000" b="1" i="1" u="none" strike="noStrike" cap="none">
                  <a:solidFill>
                    <a:srgbClr val="000000"/>
                  </a:solidFill>
                  <a:latin typeface="Arial"/>
                  <a:ea typeface="Arial"/>
                  <a:cs typeface="Arial"/>
                  <a:sym typeface="Arial"/>
                </a:rPr>
                <a:t>Fota gärna frågorna!</a:t>
              </a:r>
              <a:endParaRPr sz="1400" b="0" i="0" u="none" strike="noStrike" cap="none">
                <a:solidFill>
                  <a:srgbClr val="000000"/>
                </a:solidFill>
                <a:latin typeface="Arial"/>
                <a:ea typeface="Arial"/>
                <a:cs typeface="Arial"/>
                <a:sym typeface="Arial"/>
              </a:endParaRPr>
            </a:p>
          </p:txBody>
        </p:sp>
        <p:sp>
          <p:nvSpPr>
            <p:cNvPr id="318" name="Google Shape;318;p18"/>
            <p:cNvSpPr/>
            <p:nvPr/>
          </p:nvSpPr>
          <p:spPr>
            <a:xfrm>
              <a:off x="9514114" y="1"/>
              <a:ext cx="2641252" cy="1458686"/>
            </a:xfrm>
            <a:prstGeom prst="leftArrow">
              <a:avLst>
                <a:gd name="adj1" fmla="val 50000"/>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p:nvPr/>
        </p:nvSpPr>
        <p:spPr>
          <a:xfrm>
            <a:off x="-19877" y="-184072"/>
            <a:ext cx="12211877"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6"/>
          <p:cNvSpPr txBox="1">
            <a:spLocks noGrp="1"/>
          </p:cNvSpPr>
          <p:nvPr>
            <p:ph type="ctrTitle"/>
          </p:nvPr>
        </p:nvSpPr>
        <p:spPr>
          <a:xfrm>
            <a:off x="1275521" y="293354"/>
            <a:ext cx="9144000"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Bön</a:t>
            </a:r>
            <a:endParaRPr sz="4000" b="1">
              <a:solidFill>
                <a:srgbClr val="C00000"/>
              </a:solidFill>
            </a:endParaRPr>
          </a:p>
        </p:txBody>
      </p:sp>
      <p:grpSp>
        <p:nvGrpSpPr>
          <p:cNvPr id="98" name="Google Shape;98;p6"/>
          <p:cNvGrpSpPr/>
          <p:nvPr/>
        </p:nvGrpSpPr>
        <p:grpSpPr>
          <a:xfrm>
            <a:off x="7451494" y="5874026"/>
            <a:ext cx="4589230" cy="839668"/>
            <a:chOff x="7109726" y="5811495"/>
            <a:chExt cx="4930997" cy="902199"/>
          </a:xfrm>
        </p:grpSpPr>
        <p:pic>
          <p:nvPicPr>
            <p:cNvPr id="99" name="Google Shape;99;p6"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00" name="Google Shape;100;p6"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01" name="Google Shape;101;p6"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02" name="Google Shape;102;p6"/>
          <p:cNvSpPr txBox="1">
            <a:spLocks noGrp="1"/>
          </p:cNvSpPr>
          <p:nvPr>
            <p:ph type="subTitle" idx="1"/>
          </p:nvPr>
        </p:nvSpPr>
        <p:spPr>
          <a:xfrm>
            <a:off x="56323" y="1710814"/>
            <a:ext cx="12206469" cy="312614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endParaRPr sz="2800"/>
          </a:p>
          <a:p>
            <a:pPr marL="0" lvl="0" indent="0" algn="ctr" rtl="0">
              <a:lnSpc>
                <a:spcPct val="90000"/>
              </a:lnSpc>
              <a:spcBef>
                <a:spcPts val="0"/>
              </a:spcBef>
              <a:spcAft>
                <a:spcPts val="0"/>
              </a:spcAft>
              <a:buClr>
                <a:schemeClr val="dk1"/>
              </a:buClr>
              <a:buSzPts val="2800"/>
              <a:buNone/>
            </a:pPr>
            <a:endParaRPr sz="2800"/>
          </a:p>
          <a:p>
            <a:pPr marL="0" lvl="0" indent="0" algn="ctr" rtl="0">
              <a:lnSpc>
                <a:spcPct val="90000"/>
              </a:lnSpc>
              <a:spcBef>
                <a:spcPts val="0"/>
              </a:spcBef>
              <a:spcAft>
                <a:spcPts val="0"/>
              </a:spcAft>
              <a:buClr>
                <a:schemeClr val="dk1"/>
              </a:buClr>
              <a:buSzPts val="2800"/>
              <a:buNone/>
            </a:pPr>
            <a:endParaRPr sz="2800"/>
          </a:p>
          <a:p>
            <a:pPr marL="0" lvl="0" indent="0" algn="ctr" rtl="0">
              <a:lnSpc>
                <a:spcPct val="90000"/>
              </a:lnSpc>
              <a:spcBef>
                <a:spcPts val="0"/>
              </a:spcBef>
              <a:spcAft>
                <a:spcPts val="0"/>
              </a:spcAft>
              <a:buClr>
                <a:schemeClr val="dk1"/>
              </a:buClr>
              <a:buSzPts val="2800"/>
              <a:buNone/>
            </a:pP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iakoni – reflektion och prakti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928" y="4651744"/>
            <a:ext cx="1382030" cy="1634700"/>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15287944-7132-4569-AC86-EEB0FD688313}"/>
              </a:ext>
            </a:extLst>
          </p:cNvPr>
          <p:cNvSpPr>
            <a:spLocks noGrp="1"/>
          </p:cNvSpPr>
          <p:nvPr>
            <p:ph type="title"/>
          </p:nvPr>
        </p:nvSpPr>
        <p:spPr>
          <a:xfrm>
            <a:off x="1145208" y="580578"/>
            <a:ext cx="6362961" cy="741209"/>
          </a:xfrm>
        </p:spPr>
        <p:txBody>
          <a:bodyPr>
            <a:normAutofit fontScale="90000"/>
          </a:bodyPr>
          <a:lstStyle/>
          <a:p>
            <a:r>
              <a:rPr lang="sv-SE" dirty="0"/>
              <a:t>Fördjupning 			</a:t>
            </a:r>
            <a:endParaRPr lang="en-GB" dirty="0">
              <a:solidFill>
                <a:srgbClr val="FF0000"/>
              </a:solidFill>
            </a:endParaRPr>
          </a:p>
        </p:txBody>
      </p:sp>
      <p:sp>
        <p:nvSpPr>
          <p:cNvPr id="3" name="Platshållare för innehåll 2">
            <a:extLst>
              <a:ext uri="{FF2B5EF4-FFF2-40B4-BE49-F238E27FC236}">
                <a16:creationId xmlns:a16="http://schemas.microsoft.com/office/drawing/2014/main" id="{425231BD-3DF0-4AB8-B18F-5C7F6AC54DBB}"/>
              </a:ext>
            </a:extLst>
          </p:cNvPr>
          <p:cNvSpPr>
            <a:spLocks noGrp="1"/>
          </p:cNvSpPr>
          <p:nvPr>
            <p:ph idx="1"/>
          </p:nvPr>
        </p:nvSpPr>
        <p:spPr>
          <a:xfrm>
            <a:off x="1145208" y="1517678"/>
            <a:ext cx="7366958" cy="5136041"/>
          </a:xfrm>
        </p:spPr>
        <p:txBody>
          <a:bodyPr>
            <a:normAutofit lnSpcReduction="10000"/>
          </a:bodyPr>
          <a:lstStyle/>
          <a:p>
            <a:r>
              <a:rPr lang="sv-SE" sz="1600" dirty="0"/>
              <a:t>Elinn Leo Sandberg kap. (2022) i Diakoni – reflektion och praktik.</a:t>
            </a:r>
          </a:p>
          <a:p>
            <a:r>
              <a:rPr lang="sv-SE" sz="1600" dirty="0"/>
              <a:t>Elinn Leo Sandberg (2022, Socialhögskolans jubileumsbok) Överflöd och brist – matfattigdom i välfärdssamhället. </a:t>
            </a:r>
          </a:p>
          <a:p>
            <a:r>
              <a:rPr lang="sv-SE" sz="1600" dirty="0"/>
              <a:t>Civilsamhällets matdistribution – en ideal lösning på fattigdom och klimatkris? (2022) Socialmedicinsk tidskrift.</a:t>
            </a:r>
          </a:p>
          <a:p>
            <a:r>
              <a:rPr lang="sv-SE" sz="1600" dirty="0"/>
              <a:t>Elinn Leo Sandberg &amp; Alexandru Panican (2022) Ekonomisk hjälp från Svenska kyrkan - den instrumentella paradoxen och den fattiges utmattning. Socialvetenskaplig tidskrift. </a:t>
            </a:r>
          </a:p>
          <a:p>
            <a:r>
              <a:rPr lang="sv-SE" sz="1600" dirty="0"/>
              <a:t>Rickard Ulmestig m.fl. (2021) Ekonomiskt bistånd intervention i teori och praktik.</a:t>
            </a:r>
          </a:p>
          <a:p>
            <a:r>
              <a:rPr lang="sv-SE" sz="1600" dirty="0"/>
              <a:t>Magnus Bodins (2013) Ekonomiskt stöd i församlingen.</a:t>
            </a:r>
          </a:p>
          <a:p>
            <a:pPr fontAlgn="base"/>
            <a:r>
              <a:rPr lang="sv-SE" sz="1600" dirty="0"/>
              <a:t>Gustavo Gutierrez (1985) A </a:t>
            </a:r>
            <a:r>
              <a:rPr lang="sv-SE" sz="1600" dirty="0" err="1"/>
              <a:t>Theology</a:t>
            </a:r>
            <a:r>
              <a:rPr lang="sv-SE" sz="1600" dirty="0"/>
              <a:t> of </a:t>
            </a:r>
            <a:r>
              <a:rPr lang="sv-SE" sz="1600" dirty="0" err="1"/>
              <a:t>Liberation</a:t>
            </a:r>
            <a:r>
              <a:rPr lang="sv-SE" sz="1600" dirty="0"/>
              <a:t>.</a:t>
            </a:r>
          </a:p>
          <a:p>
            <a:r>
              <a:rPr lang="sv-SE" sz="1600" dirty="0"/>
              <a:t>Julio Santa Ana (1980) Glädjens budskap för de fattiga.</a:t>
            </a:r>
          </a:p>
          <a:p>
            <a:r>
              <a:rPr lang="sv-SE" sz="1600" dirty="0" err="1"/>
              <a:t>Mirijam</a:t>
            </a:r>
            <a:r>
              <a:rPr lang="sv-SE" sz="1600" dirty="0"/>
              <a:t> </a:t>
            </a:r>
            <a:r>
              <a:rPr lang="sv-SE" sz="1600" dirty="0" err="1"/>
              <a:t>Hollmer</a:t>
            </a:r>
            <a:r>
              <a:rPr lang="sv-SE" sz="1600" dirty="0"/>
              <a:t> (2016) Sverige mellan stolarna.</a:t>
            </a:r>
          </a:p>
          <a:p>
            <a:pPr fontAlgn="base"/>
            <a:r>
              <a:rPr lang="sv-SE" sz="1600" dirty="0"/>
              <a:t>Charlotta Von </a:t>
            </a:r>
            <a:r>
              <a:rPr lang="sv-SE" sz="1600" dirty="0" err="1"/>
              <a:t>Zweigberk</a:t>
            </a:r>
            <a:r>
              <a:rPr lang="sv-SE" sz="1600" dirty="0"/>
              <a:t> (2016) Fattigfällan.</a:t>
            </a:r>
          </a:p>
          <a:p>
            <a:pPr marL="0" indent="0">
              <a:buNone/>
            </a:pPr>
            <a:endParaRPr lang="sv-SE" sz="1600" dirty="0"/>
          </a:p>
          <a:p>
            <a:pPr marL="338429" lvl="1" indent="0">
              <a:buNone/>
            </a:pPr>
            <a:r>
              <a:rPr lang="sv-SE" sz="1600" dirty="0"/>
              <a:t>Förslag från Elinn Leo Sandberg.</a:t>
            </a:r>
          </a:p>
          <a:p>
            <a:endParaRPr lang="en-GB" dirty="0"/>
          </a:p>
        </p:txBody>
      </p:sp>
      <p:pic>
        <p:nvPicPr>
          <p:cNvPr id="4" name="Bildobjekt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2489" y="4050502"/>
            <a:ext cx="1493609" cy="2235942"/>
          </a:xfrm>
          <a:prstGeom prst="rect">
            <a:avLst/>
          </a:prstGeom>
        </p:spPr>
      </p:pic>
      <p:pic>
        <p:nvPicPr>
          <p:cNvPr id="4098" name="Picture 2" descr="Poverty : Inclusive Church, Durber, Susan: Amazon.se: Böc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0536" y="428019"/>
            <a:ext cx="2300745" cy="306766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edöma och åtgärda fattigdom : om välfärdens skiljelinjer och samhällets yttersta skyddsnä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1423" y="4046234"/>
            <a:ext cx="1552696" cy="224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648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9"/>
          <p:cNvSpPr/>
          <p:nvPr/>
        </p:nvSpPr>
        <p:spPr>
          <a:xfrm>
            <a:off x="0"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9" name="Google Shape;339;p19"/>
          <p:cNvSpPr txBox="1">
            <a:spLocks noGrp="1"/>
          </p:cNvSpPr>
          <p:nvPr>
            <p:ph type="ctrTitle"/>
          </p:nvPr>
        </p:nvSpPr>
        <p:spPr>
          <a:xfrm>
            <a:off x="261257" y="197857"/>
            <a:ext cx="5310449"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dirty="0">
                <a:solidFill>
                  <a:srgbClr val="C00000"/>
                </a:solidFill>
              </a:rPr>
              <a:t>Utbildningstillfälle 8</a:t>
            </a:r>
            <a:endParaRPr sz="4000" b="1" dirty="0">
              <a:solidFill>
                <a:srgbClr val="C00000"/>
              </a:solidFill>
            </a:endParaRPr>
          </a:p>
        </p:txBody>
      </p:sp>
      <p:grpSp>
        <p:nvGrpSpPr>
          <p:cNvPr id="340" name="Google Shape;340;p19"/>
          <p:cNvGrpSpPr/>
          <p:nvPr/>
        </p:nvGrpSpPr>
        <p:grpSpPr>
          <a:xfrm>
            <a:off x="7451494" y="5874026"/>
            <a:ext cx="4589230" cy="839668"/>
            <a:chOff x="7109726" y="5811495"/>
            <a:chExt cx="4930997" cy="902199"/>
          </a:xfrm>
        </p:grpSpPr>
        <p:pic>
          <p:nvPicPr>
            <p:cNvPr id="341" name="Google Shape;341;p19"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342" name="Google Shape;342;p19"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343" name="Google Shape;343;p19"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344" name="Google Shape;344;p19"/>
          <p:cNvSpPr txBox="1">
            <a:spLocks noGrp="1"/>
          </p:cNvSpPr>
          <p:nvPr>
            <p:ph type="subTitle" idx="1"/>
          </p:nvPr>
        </p:nvSpPr>
        <p:spPr>
          <a:xfrm>
            <a:off x="694825" y="1634425"/>
            <a:ext cx="10635900" cy="420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sz="2800" dirty="0"/>
          </a:p>
          <a:p>
            <a:pPr marL="457200" lvl="0" indent="-457200" algn="l" rtl="0">
              <a:lnSpc>
                <a:spcPct val="90000"/>
              </a:lnSpc>
              <a:spcBef>
                <a:spcPts val="0"/>
              </a:spcBef>
              <a:spcAft>
                <a:spcPts val="0"/>
              </a:spcAft>
              <a:buSzPts val="2800"/>
              <a:buFont typeface="Calibri"/>
              <a:buChar char="-"/>
            </a:pPr>
            <a:r>
              <a:rPr lang="sv-SE" b="1" dirty="0"/>
              <a:t>Torsdagen den 20 april kl. 9-12</a:t>
            </a:r>
            <a:endParaRPr dirty="0"/>
          </a:p>
          <a:p>
            <a:pPr marL="0" lvl="0" indent="0" algn="l" rtl="0">
              <a:lnSpc>
                <a:spcPct val="90000"/>
              </a:lnSpc>
              <a:spcBef>
                <a:spcPts val="0"/>
              </a:spcBef>
              <a:spcAft>
                <a:spcPts val="0"/>
              </a:spcAft>
              <a:buSzPts val="2800"/>
              <a:buNone/>
            </a:pPr>
            <a:endParaRPr b="1" dirty="0"/>
          </a:p>
          <a:p>
            <a:pPr marL="457200" lvl="0" indent="-457200" algn="l" rtl="0">
              <a:lnSpc>
                <a:spcPct val="90000"/>
              </a:lnSpc>
              <a:spcBef>
                <a:spcPts val="0"/>
              </a:spcBef>
              <a:spcAft>
                <a:spcPts val="0"/>
              </a:spcAft>
              <a:buSzPts val="2800"/>
              <a:buFont typeface="Calibri"/>
              <a:buChar char="-"/>
            </a:pPr>
            <a:r>
              <a:rPr lang="sv-SE" b="1" dirty="0"/>
              <a:t>Temat är klimat</a:t>
            </a:r>
            <a:endParaRPr dirty="0"/>
          </a:p>
          <a:p>
            <a:pPr marL="457200" lvl="0" indent="-279400" algn="l" rtl="0">
              <a:lnSpc>
                <a:spcPct val="90000"/>
              </a:lnSpc>
              <a:spcBef>
                <a:spcPts val="0"/>
              </a:spcBef>
              <a:spcAft>
                <a:spcPts val="0"/>
              </a:spcAft>
              <a:buSzPts val="2800"/>
              <a:buFont typeface="Calibri"/>
              <a:buNone/>
            </a:pPr>
            <a:endParaRPr b="1" dirty="0"/>
          </a:p>
          <a:p>
            <a:pPr marL="457200" lvl="0" indent="-457200" algn="l" rtl="0">
              <a:lnSpc>
                <a:spcPct val="90000"/>
              </a:lnSpc>
              <a:spcBef>
                <a:spcPts val="0"/>
              </a:spcBef>
              <a:spcAft>
                <a:spcPts val="0"/>
              </a:spcAft>
              <a:buSzPts val="2800"/>
              <a:buFont typeface="Calibri"/>
              <a:buChar char="-"/>
            </a:pPr>
            <a:r>
              <a:rPr lang="sv-SE" b="1" dirty="0"/>
              <a:t>Föreläsare är</a:t>
            </a:r>
            <a:r>
              <a:rPr lang="sv-SE" dirty="0"/>
              <a:t> </a:t>
            </a:r>
            <a:r>
              <a:rPr lang="sv-SE" b="1" dirty="0"/>
              <a:t>Petra Carlsson</a:t>
            </a:r>
            <a:endParaRPr b="1" dirty="0"/>
          </a:p>
          <a:p>
            <a:pPr marL="457200" lvl="0" indent="0" algn="l" rtl="0">
              <a:lnSpc>
                <a:spcPct val="90000"/>
              </a:lnSpc>
              <a:spcBef>
                <a:spcPts val="0"/>
              </a:spcBef>
              <a:spcAft>
                <a:spcPts val="0"/>
              </a:spcAft>
              <a:buSzPts val="2400"/>
              <a:buNone/>
            </a:pPr>
            <a:endParaRP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9"/>
          <p:cNvSpPr/>
          <p:nvPr/>
        </p:nvSpPr>
        <p:spPr>
          <a:xfrm>
            <a:off x="0"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9" name="Google Shape;339;p19"/>
          <p:cNvSpPr txBox="1">
            <a:spLocks noGrp="1"/>
          </p:cNvSpPr>
          <p:nvPr>
            <p:ph type="ctrTitle"/>
          </p:nvPr>
        </p:nvSpPr>
        <p:spPr>
          <a:xfrm>
            <a:off x="261257" y="197857"/>
            <a:ext cx="9481475"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dirty="0">
                <a:solidFill>
                  <a:srgbClr val="C00000"/>
                </a:solidFill>
              </a:rPr>
              <a:t>Avslutning och fördjupning 11 maj</a:t>
            </a:r>
            <a:endParaRPr sz="4000" b="1" dirty="0">
              <a:solidFill>
                <a:srgbClr val="C00000"/>
              </a:solidFill>
            </a:endParaRPr>
          </a:p>
        </p:txBody>
      </p:sp>
      <p:grpSp>
        <p:nvGrpSpPr>
          <p:cNvPr id="340" name="Google Shape;340;p19"/>
          <p:cNvGrpSpPr/>
          <p:nvPr/>
        </p:nvGrpSpPr>
        <p:grpSpPr>
          <a:xfrm>
            <a:off x="7451494" y="5874026"/>
            <a:ext cx="4589230" cy="839668"/>
            <a:chOff x="7109726" y="5811495"/>
            <a:chExt cx="4930997" cy="902199"/>
          </a:xfrm>
        </p:grpSpPr>
        <p:pic>
          <p:nvPicPr>
            <p:cNvPr id="341" name="Google Shape;341;p19"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342" name="Google Shape;342;p19"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343" name="Google Shape;343;p19"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344" name="Google Shape;344;p19"/>
          <p:cNvSpPr txBox="1">
            <a:spLocks noGrp="1"/>
          </p:cNvSpPr>
          <p:nvPr>
            <p:ph type="subTitle" idx="1"/>
          </p:nvPr>
        </p:nvSpPr>
        <p:spPr>
          <a:xfrm>
            <a:off x="694825" y="1634425"/>
            <a:ext cx="10635900" cy="42042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2400"/>
              <a:buNone/>
            </a:pPr>
            <a:r>
              <a:rPr lang="sv-SE" b="0" i="0" dirty="0">
                <a:solidFill>
                  <a:srgbClr val="4D4D4D"/>
                </a:solidFill>
                <a:effectLst/>
                <a:latin typeface="Foundry Sterling W01"/>
              </a:rPr>
              <a:t>Datum: 11 maj</a:t>
            </a:r>
            <a:br>
              <a:rPr lang="sv-SE" dirty="0"/>
            </a:br>
            <a:endParaRPr lang="sv-SE" dirty="0"/>
          </a:p>
          <a:p>
            <a:pPr marL="457200" lvl="0" indent="0" algn="l" rtl="0">
              <a:lnSpc>
                <a:spcPct val="90000"/>
              </a:lnSpc>
              <a:spcBef>
                <a:spcPts val="0"/>
              </a:spcBef>
              <a:spcAft>
                <a:spcPts val="0"/>
              </a:spcAft>
              <a:buSzPts val="2400"/>
              <a:buNone/>
            </a:pPr>
            <a:r>
              <a:rPr lang="sv-SE" b="0" i="0" dirty="0">
                <a:solidFill>
                  <a:srgbClr val="4D4D4D"/>
                </a:solidFill>
                <a:effectLst/>
                <a:latin typeface="Foundry Sterling W01"/>
              </a:rPr>
              <a:t>Tid: 9-16</a:t>
            </a:r>
            <a:br>
              <a:rPr lang="sv-SE" dirty="0"/>
            </a:br>
            <a:endParaRPr lang="sv-SE" dirty="0"/>
          </a:p>
          <a:p>
            <a:pPr marL="457200" lvl="0" indent="0" algn="l" rtl="0">
              <a:lnSpc>
                <a:spcPct val="90000"/>
              </a:lnSpc>
              <a:spcBef>
                <a:spcPts val="0"/>
              </a:spcBef>
              <a:spcAft>
                <a:spcPts val="0"/>
              </a:spcAft>
              <a:buSzPts val="2400"/>
              <a:buNone/>
            </a:pPr>
            <a:r>
              <a:rPr lang="sv-SE" b="0" i="0" dirty="0">
                <a:solidFill>
                  <a:srgbClr val="4D4D4D"/>
                </a:solidFill>
                <a:effectLst/>
                <a:latin typeface="Foundry Sterling W01"/>
              </a:rPr>
              <a:t>Plats: Flemingsbergs församling, Stockholm</a:t>
            </a:r>
            <a:br>
              <a:rPr lang="sv-SE" dirty="0"/>
            </a:br>
            <a:endParaRPr lang="sv-SE" dirty="0"/>
          </a:p>
          <a:p>
            <a:pPr marL="457200" lvl="0" indent="0" algn="l" rtl="0">
              <a:lnSpc>
                <a:spcPct val="90000"/>
              </a:lnSpc>
              <a:spcBef>
                <a:spcPts val="0"/>
              </a:spcBef>
              <a:spcAft>
                <a:spcPts val="0"/>
              </a:spcAft>
              <a:buSzPts val="2400"/>
              <a:buNone/>
            </a:pPr>
            <a:r>
              <a:rPr lang="sv-SE" b="0" i="0" dirty="0">
                <a:solidFill>
                  <a:srgbClr val="4D4D4D"/>
                </a:solidFill>
                <a:effectLst/>
                <a:latin typeface="Foundry Sterling W01"/>
              </a:rPr>
              <a:t>Målgrupp: kursdeltagare i pågående samt tidigare Finns det rum för mig-utbildningar. Även FBHO-församlingars medarbetar som inte gått eller går kursen är välkomna.</a:t>
            </a:r>
          </a:p>
          <a:p>
            <a:pPr marL="457200" lvl="0" indent="0" algn="l" rtl="0">
              <a:lnSpc>
                <a:spcPct val="90000"/>
              </a:lnSpc>
              <a:spcBef>
                <a:spcPts val="0"/>
              </a:spcBef>
              <a:spcAft>
                <a:spcPts val="0"/>
              </a:spcAft>
              <a:buSzPts val="2400"/>
              <a:buNone/>
            </a:pPr>
            <a:endParaRPr lang="sv-SE" dirty="0">
              <a:solidFill>
                <a:srgbClr val="4D4D4D"/>
              </a:solidFill>
              <a:latin typeface="Foundry Sterling W01"/>
            </a:endParaRPr>
          </a:p>
          <a:p>
            <a:pPr marL="457200" lvl="0" indent="0" algn="l" rtl="0">
              <a:lnSpc>
                <a:spcPct val="90000"/>
              </a:lnSpc>
              <a:spcBef>
                <a:spcPts val="0"/>
              </a:spcBef>
              <a:spcAft>
                <a:spcPts val="0"/>
              </a:spcAft>
              <a:buSzPts val="2400"/>
              <a:buNone/>
            </a:pPr>
            <a:r>
              <a:rPr lang="sv-SE" dirty="0">
                <a:solidFill>
                  <a:srgbClr val="4D4D4D"/>
                </a:solidFill>
                <a:latin typeface="Foundry Sterling W01"/>
              </a:rPr>
              <a:t>Medverkande: Bilan Osman, Minna </a:t>
            </a:r>
            <a:r>
              <a:rPr lang="sv-SE" dirty="0" err="1">
                <a:solidFill>
                  <a:srgbClr val="4D4D4D"/>
                </a:solidFill>
                <a:latin typeface="Foundry Sterling W01"/>
              </a:rPr>
              <a:t>Dennert</a:t>
            </a:r>
            <a:r>
              <a:rPr lang="sv-SE" dirty="0">
                <a:solidFill>
                  <a:srgbClr val="4D4D4D"/>
                </a:solidFill>
                <a:latin typeface="Foundry Sterling W01"/>
              </a:rPr>
              <a:t>, Ruth Wilde, Sara Björk, Anne Sörman m.fl. </a:t>
            </a:r>
            <a:endParaRPr dirty="0"/>
          </a:p>
        </p:txBody>
      </p:sp>
    </p:spTree>
    <p:extLst>
      <p:ext uri="{BB962C8B-B14F-4D97-AF65-F5344CB8AC3E}">
        <p14:creationId xmlns:p14="http://schemas.microsoft.com/office/powerpoint/2010/main" val="2203200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7"/>
          <p:cNvSpPr/>
          <p:nvPr/>
        </p:nvSpPr>
        <p:spPr>
          <a:xfrm>
            <a:off x="0" y="-99391"/>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0" name="Google Shape;350;p17"/>
          <p:cNvSpPr txBox="1">
            <a:spLocks noGrp="1"/>
          </p:cNvSpPr>
          <p:nvPr>
            <p:ph type="ctrTitle"/>
          </p:nvPr>
        </p:nvSpPr>
        <p:spPr>
          <a:xfrm>
            <a:off x="261257" y="197857"/>
            <a:ext cx="5310449"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Bön</a:t>
            </a:r>
            <a:endParaRPr sz="4000" b="1">
              <a:solidFill>
                <a:srgbClr val="C00000"/>
              </a:solidFill>
            </a:endParaRPr>
          </a:p>
        </p:txBody>
      </p:sp>
      <p:grpSp>
        <p:nvGrpSpPr>
          <p:cNvPr id="351" name="Google Shape;351;p17"/>
          <p:cNvGrpSpPr/>
          <p:nvPr/>
        </p:nvGrpSpPr>
        <p:grpSpPr>
          <a:xfrm>
            <a:off x="7451494" y="5874026"/>
            <a:ext cx="4589230" cy="839668"/>
            <a:chOff x="7109726" y="5811495"/>
            <a:chExt cx="4930997" cy="902199"/>
          </a:xfrm>
        </p:grpSpPr>
        <p:pic>
          <p:nvPicPr>
            <p:cNvPr id="352" name="Google Shape;352;p17"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353" name="Google Shape;353;p17"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354" name="Google Shape;354;p17"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355" name="Google Shape;355;p17"/>
          <p:cNvSpPr txBox="1">
            <a:spLocks noGrp="1"/>
          </p:cNvSpPr>
          <p:nvPr>
            <p:ph type="subTitle" idx="1"/>
          </p:nvPr>
        </p:nvSpPr>
        <p:spPr>
          <a:xfrm>
            <a:off x="694825" y="1634425"/>
            <a:ext cx="10635900" cy="420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p:nvPr/>
        </p:nvSpPr>
        <p:spPr>
          <a:xfrm>
            <a:off x="-19877" y="-184072"/>
            <a:ext cx="12211877"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3"/>
          <p:cNvSpPr txBox="1">
            <a:spLocks noGrp="1"/>
          </p:cNvSpPr>
          <p:nvPr>
            <p:ph type="ctrTitle"/>
          </p:nvPr>
        </p:nvSpPr>
        <p:spPr>
          <a:xfrm>
            <a:off x="1275521" y="293354"/>
            <a:ext cx="9144000"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dirty="0">
                <a:solidFill>
                  <a:srgbClr val="C00000"/>
                </a:solidFill>
              </a:rPr>
              <a:t>Välkomna till utbildningstillfälle 7</a:t>
            </a:r>
            <a:endParaRPr sz="4000" b="1" dirty="0">
              <a:solidFill>
                <a:srgbClr val="C00000"/>
              </a:solidFill>
            </a:endParaRPr>
          </a:p>
        </p:txBody>
      </p:sp>
      <p:grpSp>
        <p:nvGrpSpPr>
          <p:cNvPr id="109" name="Google Shape;109;p3"/>
          <p:cNvGrpSpPr/>
          <p:nvPr/>
        </p:nvGrpSpPr>
        <p:grpSpPr>
          <a:xfrm>
            <a:off x="7451494" y="5874026"/>
            <a:ext cx="4589230" cy="839668"/>
            <a:chOff x="7109726" y="5811495"/>
            <a:chExt cx="4930997" cy="902199"/>
          </a:xfrm>
        </p:grpSpPr>
        <p:pic>
          <p:nvPicPr>
            <p:cNvPr id="110" name="Google Shape;110;p3"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11" name="Google Shape;111;p3"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12" name="Google Shape;112;p3"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13" name="Google Shape;113;p3"/>
          <p:cNvSpPr txBox="1">
            <a:spLocks noGrp="1"/>
          </p:cNvSpPr>
          <p:nvPr>
            <p:ph type="subTitle" idx="1"/>
          </p:nvPr>
        </p:nvSpPr>
        <p:spPr>
          <a:xfrm>
            <a:off x="2296886" y="2015614"/>
            <a:ext cx="9144000" cy="282134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sv-SE" sz="2800" b="1" dirty="0">
                <a:latin typeface="Calibri"/>
                <a:ea typeface="Calibri"/>
                <a:cs typeface="Calibri"/>
                <a:sym typeface="Calibri"/>
              </a:rPr>
              <a:t>Dagens Tema:</a:t>
            </a:r>
            <a:endParaRPr dirty="0"/>
          </a:p>
          <a:p>
            <a:pPr marL="0" lvl="0" indent="0" algn="l" rtl="0">
              <a:lnSpc>
                <a:spcPct val="90000"/>
              </a:lnSpc>
              <a:spcBef>
                <a:spcPts val="1000"/>
              </a:spcBef>
              <a:spcAft>
                <a:spcPts val="0"/>
              </a:spcAft>
              <a:buClr>
                <a:schemeClr val="dk1"/>
              </a:buClr>
              <a:buSzPts val="2800"/>
              <a:buNone/>
            </a:pPr>
            <a:r>
              <a:rPr lang="sv-SE" sz="2800" dirty="0"/>
              <a:t>Fattigdom/socioekonomisk utsatthet</a:t>
            </a:r>
            <a:endParaRPr sz="2800" b="1"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r>
              <a:rPr lang="sv-SE" sz="2800" b="1" dirty="0">
                <a:latin typeface="Calibri"/>
                <a:ea typeface="Calibri"/>
                <a:cs typeface="Calibri"/>
                <a:sym typeface="Calibri"/>
              </a:rPr>
              <a:t>Dagens föreläsare:</a:t>
            </a:r>
            <a:endParaRPr dirty="0"/>
          </a:p>
          <a:p>
            <a:pPr marL="0" lvl="0" indent="0" algn="l" rtl="0">
              <a:lnSpc>
                <a:spcPct val="90000"/>
              </a:lnSpc>
              <a:spcBef>
                <a:spcPts val="1000"/>
              </a:spcBef>
              <a:spcAft>
                <a:spcPts val="0"/>
              </a:spcAft>
              <a:buClr>
                <a:schemeClr val="dk1"/>
              </a:buClr>
              <a:buSzPts val="2800"/>
              <a:buNone/>
            </a:pPr>
            <a:r>
              <a:rPr lang="sv-SE" sz="2800" dirty="0"/>
              <a:t>Elinn Leo Sandberg</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c5f190c1bc_0_0"/>
          <p:cNvSpPr/>
          <p:nvPr/>
        </p:nvSpPr>
        <p:spPr>
          <a:xfrm>
            <a:off x="-19877" y="-129208"/>
            <a:ext cx="12358799" cy="59151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gc5f190c1bc_0_0"/>
          <p:cNvSpPr txBox="1">
            <a:spLocks noGrp="1"/>
          </p:cNvSpPr>
          <p:nvPr>
            <p:ph type="ctrTitle"/>
          </p:nvPr>
        </p:nvSpPr>
        <p:spPr>
          <a:xfrm>
            <a:off x="498117" y="373891"/>
            <a:ext cx="109164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Varför en processutbildning om Inclusive Church?</a:t>
            </a:r>
            <a:endParaRPr/>
          </a:p>
        </p:txBody>
      </p:sp>
      <p:grpSp>
        <p:nvGrpSpPr>
          <p:cNvPr id="120" name="Google Shape;120;gc5f190c1bc_0_0"/>
          <p:cNvGrpSpPr/>
          <p:nvPr/>
        </p:nvGrpSpPr>
        <p:grpSpPr>
          <a:xfrm>
            <a:off x="7451564" y="5874081"/>
            <a:ext cx="4589278" cy="839676"/>
            <a:chOff x="7109726" y="5811495"/>
            <a:chExt cx="4930996" cy="902199"/>
          </a:xfrm>
        </p:grpSpPr>
        <p:pic>
          <p:nvPicPr>
            <p:cNvPr id="121" name="Google Shape;121;gc5f190c1bc_0_0"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22" name="Google Shape;122;gc5f190c1bc_0_0"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123" name="Google Shape;123;gc5f190c1bc_0_0"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24" name="Google Shape;124;gc5f190c1bc_0_0"/>
          <p:cNvSpPr txBox="1">
            <a:spLocks noGrp="1"/>
          </p:cNvSpPr>
          <p:nvPr>
            <p:ph type="subTitle" idx="1"/>
          </p:nvPr>
        </p:nvSpPr>
        <p:spPr>
          <a:xfrm>
            <a:off x="619334" y="2353776"/>
            <a:ext cx="8731500" cy="3565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0000"/>
              </a:buClr>
              <a:buSzPts val="1400"/>
              <a:buFont typeface="Calibri"/>
              <a:buChar char="-"/>
            </a:pPr>
            <a:r>
              <a:rPr lang="sv-SE" sz="2800">
                <a:latin typeface="Calibri"/>
                <a:ea typeface="Calibri"/>
                <a:cs typeface="Calibri"/>
                <a:sym typeface="Calibri"/>
              </a:rPr>
              <a:t>Vilka saknar vi idag i gudstjänst och verksamhet?</a:t>
            </a:r>
            <a:endParaRPr sz="2800">
              <a:latin typeface="Calibri"/>
              <a:ea typeface="Calibri"/>
              <a:cs typeface="Calibri"/>
              <a:sym typeface="Calibri"/>
            </a:endParaRPr>
          </a:p>
          <a:p>
            <a:pPr marL="342900" lvl="0" indent="-342900" algn="l" rtl="0">
              <a:lnSpc>
                <a:spcPct val="100000"/>
              </a:lnSpc>
              <a:spcBef>
                <a:spcPts val="1800"/>
              </a:spcBef>
              <a:spcAft>
                <a:spcPts val="0"/>
              </a:spcAft>
              <a:buClr>
                <a:srgbClr val="000000"/>
              </a:buClr>
              <a:buSzPts val="1400"/>
              <a:buFont typeface="Calibri"/>
              <a:buChar char="-"/>
            </a:pPr>
            <a:r>
              <a:rPr lang="sv-SE" sz="2800">
                <a:latin typeface="Calibri"/>
                <a:ea typeface="Calibri"/>
                <a:cs typeface="Calibri"/>
                <a:sym typeface="Calibri"/>
              </a:rPr>
              <a:t>Varför känner sig några inte välkomna eller upplever församlingen som otillgänglig eller otrygg? </a:t>
            </a:r>
            <a:endParaRPr sz="2800">
              <a:latin typeface="Calibri"/>
              <a:ea typeface="Calibri"/>
              <a:cs typeface="Calibri"/>
              <a:sym typeface="Calibri"/>
            </a:endParaRPr>
          </a:p>
          <a:p>
            <a:pPr marL="342900" lvl="0" indent="-342900" algn="l" rtl="0">
              <a:lnSpc>
                <a:spcPct val="100000"/>
              </a:lnSpc>
              <a:spcBef>
                <a:spcPts val="1800"/>
              </a:spcBef>
              <a:spcAft>
                <a:spcPts val="0"/>
              </a:spcAft>
              <a:buClr>
                <a:srgbClr val="000000"/>
              </a:buClr>
              <a:buSzPts val="1400"/>
              <a:buFont typeface="Calibri"/>
              <a:buChar char="-"/>
            </a:pPr>
            <a:r>
              <a:rPr lang="sv-SE" sz="2800">
                <a:latin typeface="Calibri"/>
                <a:ea typeface="Calibri"/>
                <a:cs typeface="Calibri"/>
                <a:sym typeface="Calibri"/>
              </a:rPr>
              <a:t>Hur kan evangeliet få nå ut till fler?</a:t>
            </a:r>
            <a:endParaRPr sz="2800">
              <a:latin typeface="Calibri"/>
              <a:ea typeface="Calibri"/>
              <a:cs typeface="Calibri"/>
              <a:sym typeface="Calibri"/>
            </a:endParaRPr>
          </a:p>
          <a:p>
            <a:pPr marL="0" lvl="0" indent="0" algn="l" rtl="0">
              <a:lnSpc>
                <a:spcPct val="90000"/>
              </a:lnSpc>
              <a:spcBef>
                <a:spcPts val="180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83434" y="-15096"/>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4"/>
          <p:cNvSpPr txBox="1">
            <a:spLocks noGrp="1"/>
          </p:cNvSpPr>
          <p:nvPr>
            <p:ph type="ctrTitle"/>
          </p:nvPr>
        </p:nvSpPr>
        <p:spPr>
          <a:xfrm>
            <a:off x="576944" y="57907"/>
            <a:ext cx="4413648"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Inclusive Church</a:t>
            </a:r>
            <a:endParaRPr sz="4000" b="1">
              <a:solidFill>
                <a:srgbClr val="C00000"/>
              </a:solidFill>
            </a:endParaRPr>
          </a:p>
        </p:txBody>
      </p:sp>
      <p:grpSp>
        <p:nvGrpSpPr>
          <p:cNvPr id="131" name="Google Shape;131;p4"/>
          <p:cNvGrpSpPr/>
          <p:nvPr/>
        </p:nvGrpSpPr>
        <p:grpSpPr>
          <a:xfrm>
            <a:off x="7451494" y="5874026"/>
            <a:ext cx="4589230" cy="839668"/>
            <a:chOff x="7109726" y="5811495"/>
            <a:chExt cx="4930997" cy="902199"/>
          </a:xfrm>
        </p:grpSpPr>
        <p:pic>
          <p:nvPicPr>
            <p:cNvPr id="132" name="Google Shape;132;p4"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33" name="Google Shape;133;p4"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34" name="Google Shape;134;p4"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35" name="Google Shape;135;p4"/>
          <p:cNvSpPr txBox="1">
            <a:spLocks noGrp="1"/>
          </p:cNvSpPr>
          <p:nvPr>
            <p:ph type="subTitle" idx="1"/>
          </p:nvPr>
        </p:nvSpPr>
        <p:spPr>
          <a:xfrm>
            <a:off x="984738" y="1530950"/>
            <a:ext cx="10325687" cy="3723221"/>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Clr>
                <a:schemeClr val="dk1"/>
              </a:buClr>
              <a:buSzPts val="1960"/>
              <a:buNone/>
            </a:pPr>
            <a:r>
              <a:rPr lang="sv-SE" sz="1960"/>
              <a:t>"We believe in inclusive Church - a church which celebrates and affirms every person and does not discriminate. We will continue to challenge the church where it continues to discriminate against people on grounds of disability, economic power, ethnicity, gender, gender identity, learning disability, mental health, neurodiversity or sexuality. We believe in a Church which welcomes and serves all people in the name of Jesus Christ; which is scripturally faithful; which seeks to proclaim the Gospel afresh for each generation; and which, in the power of the Holy Spirit, allows all people to grasp how wide and long and high and deep is the love of Jesus Christ."</a:t>
            </a:r>
            <a:endParaRPr sz="196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p:nvPr/>
        </p:nvSpPr>
        <p:spPr>
          <a:xfrm>
            <a:off x="-83434" y="-123953"/>
            <a:ext cx="12358868" cy="591500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5"/>
          <p:cNvSpPr txBox="1">
            <a:spLocks noGrp="1"/>
          </p:cNvSpPr>
          <p:nvPr>
            <p:ph type="ctrTitle"/>
          </p:nvPr>
        </p:nvSpPr>
        <p:spPr>
          <a:xfrm>
            <a:off x="0" y="38150"/>
            <a:ext cx="4380992" cy="106082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På svenska</a:t>
            </a:r>
            <a:endParaRPr sz="4000" b="1">
              <a:solidFill>
                <a:srgbClr val="C00000"/>
              </a:solidFill>
            </a:endParaRPr>
          </a:p>
        </p:txBody>
      </p:sp>
      <p:grpSp>
        <p:nvGrpSpPr>
          <p:cNvPr id="142" name="Google Shape;142;p5"/>
          <p:cNvGrpSpPr/>
          <p:nvPr/>
        </p:nvGrpSpPr>
        <p:grpSpPr>
          <a:xfrm>
            <a:off x="7451494" y="5874026"/>
            <a:ext cx="4589230" cy="839668"/>
            <a:chOff x="7109726" y="5811495"/>
            <a:chExt cx="4930997" cy="902199"/>
          </a:xfrm>
        </p:grpSpPr>
        <p:pic>
          <p:nvPicPr>
            <p:cNvPr id="143" name="Google Shape;143;p5"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44" name="Google Shape;144;p5"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45" name="Google Shape;145;p5"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46" name="Google Shape;146;p5"/>
          <p:cNvSpPr txBox="1">
            <a:spLocks noGrp="1"/>
          </p:cNvSpPr>
          <p:nvPr>
            <p:ph type="subTitle" idx="1"/>
          </p:nvPr>
        </p:nvSpPr>
        <p:spPr>
          <a:xfrm>
            <a:off x="984738" y="1530950"/>
            <a:ext cx="10325700" cy="3723300"/>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SzPts val="1960"/>
              <a:buNone/>
            </a:pPr>
            <a:r>
              <a:rPr lang="sv-SE" sz="2000"/>
              <a:t>"Vi tror på en inkluderande kyrka - en kyrka som gläder sig över och bekräftar varje person och som inte diskriminerar. Vi kommer att fortsätta att utmana kyrkan där den fortsätter att diskriminera människor på grund av funktionsvariationer, ekonomisk makt, etnicitet, kön, könsidentitet, intellektuella funktionsvariationer, psykisk hälsa, neuropsykiatriska funktionsnedsättningar eller sexualitet. Vi tror på en kyrka som välkomnar och tjänar alla människor i Jesu Kristi namn, som är trogen skriften, som försöker förkunna Evangeliet på nytt för varje generation, och som i kraft av den Heliga Anden, tillåter alla människor att förstå hur bred och lång och hög och djup Jesu Kristi kärlek är. ” </a:t>
            </a:r>
            <a:endParaRPr/>
          </a:p>
          <a:p>
            <a:pPr marL="0" lvl="0" indent="0" algn="l" rtl="0">
              <a:lnSpc>
                <a:spcPct val="140000"/>
              </a:lnSpc>
              <a:spcBef>
                <a:spcPts val="0"/>
              </a:spcBef>
              <a:spcAft>
                <a:spcPts val="0"/>
              </a:spcAft>
              <a:buSzPts val="1960"/>
              <a:buNone/>
            </a:pPr>
            <a:endParaRPr sz="2000"/>
          </a:p>
          <a:p>
            <a:pPr marL="0" lvl="0" indent="0" algn="l" rtl="0">
              <a:lnSpc>
                <a:spcPct val="140000"/>
              </a:lnSpc>
              <a:spcBef>
                <a:spcPts val="0"/>
              </a:spcBef>
              <a:spcAft>
                <a:spcPts val="0"/>
              </a:spcAft>
              <a:buSzPts val="1960"/>
              <a:buNone/>
            </a:pPr>
            <a:r>
              <a:rPr lang="sv-SE" sz="2000"/>
              <a:t>/Utbildningsansvarigas egen översättning</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p:nvPr/>
        </p:nvSpPr>
        <p:spPr>
          <a:xfrm>
            <a:off x="0" y="-1"/>
            <a:ext cx="12358868" cy="5815615"/>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7"/>
          <p:cNvSpPr txBox="1">
            <a:spLocks noGrp="1"/>
          </p:cNvSpPr>
          <p:nvPr>
            <p:ph type="ctrTitle"/>
          </p:nvPr>
        </p:nvSpPr>
        <p:spPr>
          <a:xfrm>
            <a:off x="-152400" y="224354"/>
            <a:ext cx="4712309" cy="7081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Dagens upplägg</a:t>
            </a:r>
            <a:endParaRPr sz="4000" b="1">
              <a:solidFill>
                <a:srgbClr val="C00000"/>
              </a:solidFill>
            </a:endParaRPr>
          </a:p>
        </p:txBody>
      </p:sp>
      <p:grpSp>
        <p:nvGrpSpPr>
          <p:cNvPr id="153" name="Google Shape;153;p7"/>
          <p:cNvGrpSpPr/>
          <p:nvPr/>
        </p:nvGrpSpPr>
        <p:grpSpPr>
          <a:xfrm>
            <a:off x="7451494" y="5874026"/>
            <a:ext cx="4589230" cy="839668"/>
            <a:chOff x="7109726" y="5811495"/>
            <a:chExt cx="4930997" cy="902199"/>
          </a:xfrm>
        </p:grpSpPr>
        <p:pic>
          <p:nvPicPr>
            <p:cNvPr id="154" name="Google Shape;154;p7"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55" name="Google Shape;155;p7"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56" name="Google Shape;156;p7"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57" name="Google Shape;157;p7"/>
          <p:cNvSpPr txBox="1">
            <a:spLocks noGrp="1"/>
          </p:cNvSpPr>
          <p:nvPr>
            <p:ph type="subTitle" idx="1"/>
          </p:nvPr>
        </p:nvSpPr>
        <p:spPr>
          <a:xfrm>
            <a:off x="468513" y="1242638"/>
            <a:ext cx="12714600" cy="4631400"/>
          </a:xfrm>
          <a:prstGeom prst="rect">
            <a:avLst/>
          </a:prstGeom>
          <a:noFill/>
          <a:ln>
            <a:noFill/>
          </a:ln>
        </p:spPr>
        <p:txBody>
          <a:bodyPr spcFirstLastPara="1" wrap="square" lIns="91425" tIns="45700" rIns="91425" bIns="45700" anchor="t" anchorCtr="0">
            <a:noAutofit/>
          </a:bodyPr>
          <a:lstStyle/>
          <a:p>
            <a:pPr marL="0" lvl="0" indent="0" algn="l" rtl="0">
              <a:lnSpc>
                <a:spcPct val="87000"/>
              </a:lnSpc>
              <a:spcBef>
                <a:spcPts val="0"/>
              </a:spcBef>
              <a:spcAft>
                <a:spcPts val="0"/>
              </a:spcAft>
              <a:buClr>
                <a:schemeClr val="dk1"/>
              </a:buClr>
              <a:buSzPts val="2029"/>
              <a:buNone/>
            </a:pPr>
            <a:r>
              <a:rPr lang="sv-SE" sz="1800" dirty="0"/>
              <a:t>08:45     Mötet öppnar för incheckning</a:t>
            </a:r>
            <a:endParaRPr sz="1800" dirty="0"/>
          </a:p>
          <a:p>
            <a:pPr marL="828039" lvl="0" indent="-828039" algn="l" rtl="0">
              <a:lnSpc>
                <a:spcPct val="87000"/>
              </a:lnSpc>
              <a:spcBef>
                <a:spcPts val="1800"/>
              </a:spcBef>
              <a:spcAft>
                <a:spcPts val="0"/>
              </a:spcAft>
              <a:buClr>
                <a:schemeClr val="dk1"/>
              </a:buClr>
              <a:buSzPts val="2029"/>
              <a:buNone/>
            </a:pPr>
            <a:r>
              <a:rPr lang="sv-SE" sz="1800" dirty="0"/>
              <a:t>09:00     Välkomna och presentation av dagens tema, upplägg samt kort återkoppling från förra utbildningstillfället. </a:t>
            </a:r>
            <a:endParaRPr sz="1800" dirty="0"/>
          </a:p>
          <a:p>
            <a:pPr marL="828038" lvl="0" indent="-828038" algn="l" rtl="0">
              <a:lnSpc>
                <a:spcPct val="87000"/>
              </a:lnSpc>
              <a:spcBef>
                <a:spcPts val="1800"/>
              </a:spcBef>
              <a:spcAft>
                <a:spcPts val="0"/>
              </a:spcAft>
              <a:buSzPts val="2029"/>
              <a:buNone/>
            </a:pPr>
            <a:r>
              <a:rPr lang="sv-SE" sz="1800" dirty="0"/>
              <a:t>09:15     Gruppsamtal i smågrupper utifrån boken ”</a:t>
            </a:r>
            <a:r>
              <a:rPr lang="sv-SE" sz="1800" dirty="0" err="1"/>
              <a:t>Poverty</a:t>
            </a:r>
            <a:r>
              <a:rPr lang="sv-SE" sz="1800" dirty="0"/>
              <a:t>” av Susan </a:t>
            </a:r>
            <a:r>
              <a:rPr lang="sv-SE" sz="1800" dirty="0" err="1"/>
              <a:t>Durber</a:t>
            </a:r>
            <a:r>
              <a:rPr lang="sv-SE" sz="1800" dirty="0"/>
              <a:t>.</a:t>
            </a:r>
            <a:endParaRPr sz="1800" dirty="0"/>
          </a:p>
          <a:p>
            <a:pPr marL="828038" lvl="0" indent="-828038" algn="l" rtl="0">
              <a:lnSpc>
                <a:spcPct val="87000"/>
              </a:lnSpc>
              <a:spcBef>
                <a:spcPts val="1800"/>
              </a:spcBef>
              <a:spcAft>
                <a:spcPts val="0"/>
              </a:spcAft>
              <a:buSzPts val="2029"/>
              <a:buNone/>
            </a:pPr>
            <a:r>
              <a:rPr lang="sv-SE" sz="1800" dirty="0"/>
              <a:t>09.45     Paus</a:t>
            </a:r>
            <a:endParaRPr sz="1800" dirty="0"/>
          </a:p>
          <a:p>
            <a:pPr marL="828038" lvl="0" indent="-828038" algn="l" rtl="0">
              <a:lnSpc>
                <a:spcPct val="87000"/>
              </a:lnSpc>
              <a:spcBef>
                <a:spcPts val="1800"/>
              </a:spcBef>
              <a:spcAft>
                <a:spcPts val="0"/>
              </a:spcAft>
              <a:buSzPts val="2029"/>
              <a:buNone/>
            </a:pPr>
            <a:r>
              <a:rPr lang="sv-SE" sz="1800" dirty="0"/>
              <a:t>10:00     Föreläsning med Elinn Leo Sandberg</a:t>
            </a:r>
            <a:endParaRPr sz="1800" dirty="0"/>
          </a:p>
          <a:p>
            <a:pPr marL="828038" lvl="0" indent="-828038" algn="l" rtl="0">
              <a:lnSpc>
                <a:spcPct val="87000"/>
              </a:lnSpc>
              <a:spcBef>
                <a:spcPts val="1800"/>
              </a:spcBef>
              <a:spcAft>
                <a:spcPts val="0"/>
              </a:spcAft>
              <a:buSzPts val="2029"/>
              <a:buNone/>
            </a:pPr>
            <a:r>
              <a:rPr lang="sv-SE" sz="1800" dirty="0"/>
              <a:t>10:50     Kort paus och egen reflektion, möjlighet att skriva frågor i chatten</a:t>
            </a:r>
            <a:endParaRPr sz="1800" dirty="0"/>
          </a:p>
          <a:p>
            <a:pPr marL="0" lvl="0" indent="0" algn="l" rtl="0">
              <a:lnSpc>
                <a:spcPct val="87000"/>
              </a:lnSpc>
              <a:spcBef>
                <a:spcPts val="1800"/>
              </a:spcBef>
              <a:spcAft>
                <a:spcPts val="0"/>
              </a:spcAft>
              <a:buSzPts val="2029"/>
              <a:buNone/>
            </a:pPr>
            <a:r>
              <a:rPr lang="sv-SE" sz="1800" dirty="0"/>
              <a:t>11:00     Frågestund med Elinn</a:t>
            </a:r>
            <a:endParaRPr dirty="0"/>
          </a:p>
          <a:p>
            <a:pPr marL="0" lvl="0" indent="0" algn="l" rtl="0">
              <a:lnSpc>
                <a:spcPct val="87000"/>
              </a:lnSpc>
              <a:spcBef>
                <a:spcPts val="1800"/>
              </a:spcBef>
              <a:spcAft>
                <a:spcPts val="0"/>
              </a:spcAft>
              <a:buSzPts val="2029"/>
              <a:buNone/>
            </a:pPr>
            <a:r>
              <a:rPr lang="sv-SE" sz="1800" dirty="0"/>
              <a:t>11:15     Samtal i grupper utifrån föreläsningen med Elinn</a:t>
            </a:r>
            <a:endParaRPr dirty="0"/>
          </a:p>
          <a:p>
            <a:pPr marL="0" lvl="0" indent="0" algn="l" rtl="0">
              <a:lnSpc>
                <a:spcPct val="87000"/>
              </a:lnSpc>
              <a:spcBef>
                <a:spcPts val="1800"/>
              </a:spcBef>
              <a:spcAft>
                <a:spcPts val="0"/>
              </a:spcAft>
              <a:buClr>
                <a:schemeClr val="dk1"/>
              </a:buClr>
              <a:buSzPts val="2029"/>
              <a:buNone/>
            </a:pPr>
            <a:r>
              <a:rPr lang="sv-SE" sz="1800" dirty="0"/>
              <a:t>11:45     Hemuppgift delas ut/presentation av nästa utbildningstillfälle	</a:t>
            </a:r>
            <a:endParaRPr sz="1800" dirty="0"/>
          </a:p>
          <a:p>
            <a:pPr marL="0" lvl="0" indent="0" algn="l" rtl="0">
              <a:lnSpc>
                <a:spcPct val="87000"/>
              </a:lnSpc>
              <a:spcBef>
                <a:spcPts val="1800"/>
              </a:spcBef>
              <a:spcAft>
                <a:spcPts val="0"/>
              </a:spcAft>
              <a:buClr>
                <a:schemeClr val="dk1"/>
              </a:buClr>
              <a:buSzPts val="2029"/>
              <a:buNone/>
            </a:pPr>
            <a:r>
              <a:rPr lang="sv-SE" sz="1800" dirty="0"/>
              <a:t>12:00     Slut </a:t>
            </a:r>
            <a:endParaRPr sz="1800" dirty="0"/>
          </a:p>
          <a:p>
            <a:pPr marL="0" lvl="0" indent="0" algn="l" rtl="0">
              <a:lnSpc>
                <a:spcPct val="70000"/>
              </a:lnSpc>
              <a:spcBef>
                <a:spcPts val="1800"/>
              </a:spcBef>
              <a:spcAft>
                <a:spcPts val="0"/>
              </a:spcAft>
              <a:buClr>
                <a:schemeClr val="dk1"/>
              </a:buClr>
              <a:buSzPts val="1960"/>
              <a:buNone/>
            </a:pPr>
            <a:endParaRPr sz="1960" b="1" dirty="0">
              <a:latin typeface="Calibri"/>
              <a:ea typeface="Calibri"/>
              <a:cs typeface="Calibri"/>
              <a:sym typeface="Calibri"/>
            </a:endParaRPr>
          </a:p>
          <a:p>
            <a:pPr marL="0" lvl="0" indent="0" algn="l" rtl="0">
              <a:lnSpc>
                <a:spcPct val="70000"/>
              </a:lnSpc>
              <a:spcBef>
                <a:spcPts val="1000"/>
              </a:spcBef>
              <a:spcAft>
                <a:spcPts val="0"/>
              </a:spcAft>
              <a:buClr>
                <a:schemeClr val="dk1"/>
              </a:buClr>
              <a:buSzPts val="1960"/>
              <a:buNone/>
            </a:pPr>
            <a:endParaRPr sz="1960" b="1"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p:nvPr/>
        </p:nvSpPr>
        <p:spPr>
          <a:xfrm>
            <a:off x="0" y="1"/>
            <a:ext cx="12358868" cy="5815613"/>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8"/>
          <p:cNvSpPr txBox="1">
            <a:spLocks noGrp="1"/>
          </p:cNvSpPr>
          <p:nvPr>
            <p:ph type="ctrTitle"/>
          </p:nvPr>
        </p:nvSpPr>
        <p:spPr>
          <a:xfrm>
            <a:off x="174170" y="-108860"/>
            <a:ext cx="4243649" cy="113932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Att tänka på…</a:t>
            </a:r>
            <a:endParaRPr sz="4000" b="1">
              <a:solidFill>
                <a:srgbClr val="C00000"/>
              </a:solidFill>
            </a:endParaRPr>
          </a:p>
        </p:txBody>
      </p:sp>
      <p:grpSp>
        <p:nvGrpSpPr>
          <p:cNvPr id="164" name="Google Shape;164;p8"/>
          <p:cNvGrpSpPr/>
          <p:nvPr/>
        </p:nvGrpSpPr>
        <p:grpSpPr>
          <a:xfrm>
            <a:off x="7451494" y="5874026"/>
            <a:ext cx="4589230" cy="839668"/>
            <a:chOff x="7109726" y="5811495"/>
            <a:chExt cx="4930997" cy="902199"/>
          </a:xfrm>
        </p:grpSpPr>
        <p:pic>
          <p:nvPicPr>
            <p:cNvPr id="165" name="Google Shape;165;p8" descr="En bild som visar text&#10;&#10;Automatiskt genererad beskrivning"/>
            <p:cNvPicPr preferRelativeResize="0"/>
            <p:nvPr/>
          </p:nvPicPr>
          <p:blipFill rotWithShape="1">
            <a:blip r:embed="rId3">
              <a:alphaModFix/>
            </a:blip>
            <a:srcRect/>
            <a:stretch/>
          </p:blipFill>
          <p:spPr>
            <a:xfrm>
              <a:off x="9571596" y="5811495"/>
              <a:ext cx="2469127" cy="883906"/>
            </a:xfrm>
            <a:prstGeom prst="rect">
              <a:avLst/>
            </a:prstGeom>
            <a:noFill/>
            <a:ln>
              <a:noFill/>
            </a:ln>
          </p:spPr>
        </p:pic>
        <p:pic>
          <p:nvPicPr>
            <p:cNvPr id="166" name="Google Shape;166;p8" descr="En bild som visar text&#10;&#10;Automatiskt genererad beskrivning"/>
            <p:cNvPicPr preferRelativeResize="0"/>
            <p:nvPr/>
          </p:nvPicPr>
          <p:blipFill rotWithShape="1">
            <a:blip r:embed="rId4">
              <a:alphaModFix/>
            </a:blip>
            <a:srcRect t="30929" b="41926"/>
            <a:stretch/>
          </p:blipFill>
          <p:spPr>
            <a:xfrm>
              <a:off x="8266888" y="6385213"/>
              <a:ext cx="1210107" cy="328481"/>
            </a:xfrm>
            <a:prstGeom prst="rect">
              <a:avLst/>
            </a:prstGeom>
            <a:noFill/>
            <a:ln>
              <a:noFill/>
            </a:ln>
          </p:spPr>
        </p:pic>
        <p:pic>
          <p:nvPicPr>
            <p:cNvPr id="167" name="Google Shape;167;p8"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68" name="Google Shape;168;p8"/>
          <p:cNvSpPr txBox="1">
            <a:spLocks noGrp="1"/>
          </p:cNvSpPr>
          <p:nvPr>
            <p:ph type="subTitle" idx="1"/>
          </p:nvPr>
        </p:nvSpPr>
        <p:spPr>
          <a:xfrm>
            <a:off x="694837" y="1242547"/>
            <a:ext cx="10822249" cy="4204322"/>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0"/>
              </a:spcBef>
              <a:spcAft>
                <a:spcPts val="0"/>
              </a:spcAft>
              <a:buClr>
                <a:schemeClr val="dk1"/>
              </a:buClr>
              <a:buSzPts val="2800"/>
              <a:buFont typeface="Arial"/>
              <a:buChar char="•"/>
            </a:pPr>
            <a:r>
              <a:rPr lang="sv-SE"/>
              <a:t>Vi är många – kom ihåg att ha mikrofonen avstängd förutom i grupprummen. </a:t>
            </a:r>
            <a:endParaRPr/>
          </a:p>
          <a:p>
            <a:pPr marL="457200" lvl="0" indent="-457200" algn="l" rtl="0">
              <a:lnSpc>
                <a:spcPct val="115000"/>
              </a:lnSpc>
              <a:spcBef>
                <a:spcPts val="1000"/>
              </a:spcBef>
              <a:spcAft>
                <a:spcPts val="0"/>
              </a:spcAft>
              <a:buClr>
                <a:schemeClr val="dk1"/>
              </a:buClr>
              <a:buSzPts val="2800"/>
              <a:buFont typeface="Arial"/>
              <a:buChar char="•"/>
            </a:pPr>
            <a:r>
              <a:rPr lang="sv-SE"/>
              <a:t>Alla samtal sker i grupprum på Zoom och såklart med kollegor på hemmaplan. </a:t>
            </a:r>
            <a:endParaRPr/>
          </a:p>
          <a:p>
            <a:pPr marL="457200" lvl="0" indent="-457200" algn="l" rtl="0">
              <a:lnSpc>
                <a:spcPct val="115000"/>
              </a:lnSpc>
              <a:spcBef>
                <a:spcPts val="1000"/>
              </a:spcBef>
              <a:spcAft>
                <a:spcPts val="0"/>
              </a:spcAft>
              <a:buClr>
                <a:schemeClr val="dk1"/>
              </a:buClr>
              <a:buSzPts val="2800"/>
              <a:buFont typeface="Arial"/>
              <a:buChar char="•"/>
            </a:pPr>
            <a:r>
              <a:rPr lang="sv-SE"/>
              <a:t>Chatten används enbart för tekniska frågor och då utbildningsledningen uppmuntrar till det. </a:t>
            </a:r>
            <a:endParaRPr/>
          </a:p>
          <a:p>
            <a:pPr marL="457200" lvl="0" indent="-457200" algn="l" rtl="0">
              <a:lnSpc>
                <a:spcPct val="115000"/>
              </a:lnSpc>
              <a:spcBef>
                <a:spcPts val="1000"/>
              </a:spcBef>
              <a:spcAft>
                <a:spcPts val="0"/>
              </a:spcAft>
              <a:buClr>
                <a:schemeClr val="dk1"/>
              </a:buClr>
              <a:buSzPts val="2800"/>
              <a:buFont typeface="Arial"/>
              <a:buChar char="•"/>
            </a:pPr>
            <a:r>
              <a:rPr lang="sv-SE"/>
              <a:t>Idéer, tankar, frågor och feedback – maila utbildningsledningen!</a:t>
            </a:r>
            <a:endParaRPr/>
          </a:p>
          <a:p>
            <a:pPr marL="457200" lvl="0" indent="-457200" algn="l" rtl="0">
              <a:lnSpc>
                <a:spcPct val="115000"/>
              </a:lnSpc>
              <a:spcBef>
                <a:spcPts val="1000"/>
              </a:spcBef>
              <a:spcAft>
                <a:spcPts val="0"/>
              </a:spcAft>
              <a:buClr>
                <a:schemeClr val="dk1"/>
              </a:buClr>
              <a:buSzPts val="2800"/>
              <a:buFont typeface="Arial"/>
              <a:buChar char="•"/>
            </a:pPr>
            <a:r>
              <a:rPr lang="sv-SE"/>
              <a:t>Info, länkar och mailadresser hittar du på:</a:t>
            </a:r>
            <a:endParaRPr/>
          </a:p>
          <a:p>
            <a:pPr marL="0" lvl="0" indent="0" algn="l" rtl="0">
              <a:lnSpc>
                <a:spcPct val="115000"/>
              </a:lnSpc>
              <a:spcBef>
                <a:spcPts val="1000"/>
              </a:spcBef>
              <a:spcAft>
                <a:spcPts val="0"/>
              </a:spcAft>
              <a:buClr>
                <a:schemeClr val="dk1"/>
              </a:buClr>
              <a:buSzPts val="2800"/>
              <a:buNone/>
            </a:pPr>
            <a:r>
              <a:rPr lang="sv-SE" u="sng">
                <a:solidFill>
                  <a:schemeClr val="hlink"/>
                </a:solidFill>
                <a:latin typeface="Calibri"/>
                <a:ea typeface="Calibri"/>
                <a:cs typeface="Calibri"/>
                <a:sym typeface="Calibri"/>
                <a:hlinkClick r:id="rId6"/>
              </a:rPr>
              <a:t>https://www.svenskakyrkan.se/framtidenborhososs/finns-det-rum-for-mig</a:t>
            </a:r>
            <a:r>
              <a:rPr lang="sv-SE">
                <a:latin typeface="Calibri"/>
                <a:ea typeface="Calibri"/>
                <a:cs typeface="Calibri"/>
                <a:sym typeface="Calibri"/>
              </a:rPr>
              <a:t> </a:t>
            </a:r>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c47d2deb43_1_5"/>
          <p:cNvSpPr/>
          <p:nvPr/>
        </p:nvSpPr>
        <p:spPr>
          <a:xfrm>
            <a:off x="-159500" y="0"/>
            <a:ext cx="12518400" cy="5815500"/>
          </a:xfrm>
          <a:prstGeom prst="rect">
            <a:avLst/>
          </a:prstGeom>
          <a:solidFill>
            <a:srgbClr val="C9C9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gc47d2deb43_1_5"/>
          <p:cNvSpPr txBox="1">
            <a:spLocks noGrp="1"/>
          </p:cNvSpPr>
          <p:nvPr>
            <p:ph type="ctrTitle"/>
          </p:nvPr>
        </p:nvSpPr>
        <p:spPr>
          <a:xfrm>
            <a:off x="-463770" y="1207575"/>
            <a:ext cx="8483700" cy="1139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sv-SE" sz="4000" b="1">
                <a:solidFill>
                  <a:srgbClr val="C00000"/>
                </a:solidFill>
              </a:rPr>
              <a:t>Om dagens litteratur</a:t>
            </a:r>
            <a:endParaRPr sz="4000" b="1">
              <a:solidFill>
                <a:srgbClr val="C00000"/>
              </a:solidFill>
            </a:endParaRPr>
          </a:p>
        </p:txBody>
      </p:sp>
      <p:grpSp>
        <p:nvGrpSpPr>
          <p:cNvPr id="175" name="Google Shape;175;gc47d2deb43_1_5"/>
          <p:cNvGrpSpPr/>
          <p:nvPr/>
        </p:nvGrpSpPr>
        <p:grpSpPr>
          <a:xfrm>
            <a:off x="7451564" y="5874081"/>
            <a:ext cx="4589278" cy="839676"/>
            <a:chOff x="7109726" y="5811495"/>
            <a:chExt cx="4930996" cy="902199"/>
          </a:xfrm>
        </p:grpSpPr>
        <p:pic>
          <p:nvPicPr>
            <p:cNvPr id="176" name="Google Shape;176;gc47d2deb43_1_5" descr="En bild som visar text&#10;&#10;Automatiskt genererad beskrivning"/>
            <p:cNvPicPr preferRelativeResize="0"/>
            <p:nvPr/>
          </p:nvPicPr>
          <p:blipFill rotWithShape="1">
            <a:blip r:embed="rId3">
              <a:alphaModFix/>
            </a:blip>
            <a:srcRect/>
            <a:stretch/>
          </p:blipFill>
          <p:spPr>
            <a:xfrm>
              <a:off x="9571596" y="5811495"/>
              <a:ext cx="2469126" cy="883906"/>
            </a:xfrm>
            <a:prstGeom prst="rect">
              <a:avLst/>
            </a:prstGeom>
            <a:noFill/>
            <a:ln>
              <a:noFill/>
            </a:ln>
          </p:spPr>
        </p:pic>
        <p:pic>
          <p:nvPicPr>
            <p:cNvPr id="177" name="Google Shape;177;gc47d2deb43_1_5" descr="En bild som visar text&#10;&#10;Automatiskt genererad beskrivning"/>
            <p:cNvPicPr preferRelativeResize="0"/>
            <p:nvPr/>
          </p:nvPicPr>
          <p:blipFill rotWithShape="1">
            <a:blip r:embed="rId4">
              <a:alphaModFix/>
            </a:blip>
            <a:srcRect t="30929" b="41925"/>
            <a:stretch/>
          </p:blipFill>
          <p:spPr>
            <a:xfrm>
              <a:off x="8266888" y="6385213"/>
              <a:ext cx="1210107" cy="328481"/>
            </a:xfrm>
            <a:prstGeom prst="rect">
              <a:avLst/>
            </a:prstGeom>
            <a:noFill/>
            <a:ln>
              <a:noFill/>
            </a:ln>
          </p:spPr>
        </p:pic>
        <p:pic>
          <p:nvPicPr>
            <p:cNvPr id="178" name="Google Shape;178;gc47d2deb43_1_5" descr="En bild som visar ritning&#10;&#10;Automatiskt genererad beskrivning"/>
            <p:cNvPicPr preferRelativeResize="0"/>
            <p:nvPr/>
          </p:nvPicPr>
          <p:blipFill rotWithShape="1">
            <a:blip r:embed="rId5">
              <a:alphaModFix/>
            </a:blip>
            <a:srcRect/>
            <a:stretch/>
          </p:blipFill>
          <p:spPr>
            <a:xfrm>
              <a:off x="7109726" y="5870687"/>
              <a:ext cx="2469128" cy="451765"/>
            </a:xfrm>
            <a:prstGeom prst="rect">
              <a:avLst/>
            </a:prstGeom>
            <a:noFill/>
            <a:ln>
              <a:noFill/>
            </a:ln>
          </p:spPr>
        </p:pic>
      </p:grpSp>
      <p:sp>
        <p:nvSpPr>
          <p:cNvPr id="179" name="Google Shape;179;gc47d2deb43_1_5"/>
          <p:cNvSpPr txBox="1">
            <a:spLocks noGrp="1"/>
          </p:cNvSpPr>
          <p:nvPr>
            <p:ph type="subTitle" idx="1"/>
          </p:nvPr>
        </p:nvSpPr>
        <p:spPr>
          <a:xfrm>
            <a:off x="1369800" y="2974148"/>
            <a:ext cx="10822200" cy="1354800"/>
          </a:xfrm>
          <a:prstGeom prst="rect">
            <a:avLst/>
          </a:prstGeom>
          <a:noFill/>
          <a:ln>
            <a:noFill/>
          </a:ln>
        </p:spPr>
        <p:txBody>
          <a:bodyPr spcFirstLastPara="1" wrap="square" lIns="91425" tIns="45700" rIns="91425" bIns="45700" anchor="t" anchorCtr="0">
            <a:noAutofit/>
          </a:bodyPr>
          <a:lstStyle/>
          <a:p>
            <a:pPr marL="457200" lvl="0" indent="-457200" algn="l" rtl="0">
              <a:lnSpc>
                <a:spcPct val="115000"/>
              </a:lnSpc>
              <a:spcBef>
                <a:spcPts val="1000"/>
              </a:spcBef>
              <a:spcAft>
                <a:spcPts val="0"/>
              </a:spcAft>
              <a:buSzPts val="2800"/>
              <a:buFont typeface="Arial"/>
              <a:buChar char="•"/>
            </a:pPr>
            <a:r>
              <a:rPr lang="sv-SE"/>
              <a:t>“Poverty” av Susan Durber.</a:t>
            </a:r>
            <a:endParaRPr/>
          </a:p>
          <a:p>
            <a:pPr marL="0" lvl="0" indent="0" algn="l" rtl="0">
              <a:lnSpc>
                <a:spcPct val="115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None/>
            </a:pPr>
            <a:endParaRPr sz="2800" b="1">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0785fb4-7cd3-40c0-8122-f25147720244}" enabled="1" method="Standard" siteId="{3619ea90-fa6e-40bf-aa11-2d4a18ad7689}" removed="0"/>
</clbl:labelList>
</file>

<file path=docProps/app.xml><?xml version="1.0" encoding="utf-8"?>
<Properties xmlns="http://schemas.openxmlformats.org/officeDocument/2006/extended-properties" xmlns:vt="http://schemas.openxmlformats.org/officeDocument/2006/docPropsVTypes">
  <TotalTime>7662</TotalTime>
  <Words>1424</Words>
  <Application>Microsoft Office PowerPoint</Application>
  <PresentationFormat>Bredbild</PresentationFormat>
  <Paragraphs>136</Paragraphs>
  <Slides>23</Slides>
  <Notes>23</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23</vt:i4>
      </vt:variant>
    </vt:vector>
  </HeadingPairs>
  <TitlesOfParts>
    <vt:vector size="30" baseType="lpstr">
      <vt:lpstr>Arial</vt:lpstr>
      <vt:lpstr>Calibri</vt:lpstr>
      <vt:lpstr>Foundry Sterling W01</vt:lpstr>
      <vt:lpstr>Gill Sans MT</vt:lpstr>
      <vt:lpstr>Impact</vt:lpstr>
      <vt:lpstr>Office-tema</vt:lpstr>
      <vt:lpstr>Badge</vt:lpstr>
      <vt:lpstr>Finns det rum för mig?</vt:lpstr>
      <vt:lpstr>Bön</vt:lpstr>
      <vt:lpstr>Välkomna till utbildningstillfälle 7</vt:lpstr>
      <vt:lpstr>Varför en processutbildning om Inclusive Church?</vt:lpstr>
      <vt:lpstr>Inclusive Church</vt:lpstr>
      <vt:lpstr>På svenska</vt:lpstr>
      <vt:lpstr>Dagens upplägg</vt:lpstr>
      <vt:lpstr>Att tänka på…</vt:lpstr>
      <vt:lpstr>Om dagens litteratur</vt:lpstr>
      <vt:lpstr>Riktlinjer för samtalet</vt:lpstr>
      <vt:lpstr>Samtal i smågrupper utifrån boken ”Poverty”</vt:lpstr>
      <vt:lpstr>Paus…</vt:lpstr>
      <vt:lpstr>Samhället &amp; Samhällskontraktet</vt:lpstr>
      <vt:lpstr>PowerPoint-presentation</vt:lpstr>
      <vt:lpstr>Tack för ert deltagande och välkomna att kontakta mig!</vt:lpstr>
      <vt:lpstr>10 min paus &amp; frågor inför samtal</vt:lpstr>
      <vt:lpstr>Att tänka på innan ni påbörjar samtalet</vt:lpstr>
      <vt:lpstr>Frågorna </vt:lpstr>
      <vt:lpstr>Hemuppgifter till nästa gång</vt:lpstr>
      <vt:lpstr>Fördjupning    </vt:lpstr>
      <vt:lpstr>Utbildningstillfälle 8</vt:lpstr>
      <vt:lpstr>Avslutning och fördjupning 11 maj</vt:lpstr>
      <vt:lpstr>Bön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Finns det rum för mig?</dc:title>
  <dc:creator>Ebba Älverbrandt</dc:creator>
  <cp:lastModifiedBy>Christina Byström</cp:lastModifiedBy>
  <cp:revision>4</cp:revision>
  <cp:lastPrinted>2023-03-15T06:39:45Z</cp:lastPrinted>
  <dcterms:modified xsi:type="dcterms:W3CDTF">2023-03-17T10:01:21Z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b312f08-4471-4def-8412-0afd2913b0a1_Enabled">
    <vt:lpwstr>true</vt:lpwstr>
  </property>
  <property fmtid="{D5CDD505-2E9C-101B-9397-08002B2CF9AE}" pid="3" name="MSIP_Label_ab312f08-4471-4def-8412-0afd2913b0a1_SetDate">
    <vt:lpwstr>2021-02-09T09:12:33Z</vt:lpwstr>
  </property>
  <property fmtid="{D5CDD505-2E9C-101B-9397-08002B2CF9AE}" pid="4" name="MSIP_Label_ab312f08-4471-4def-8412-0afd2913b0a1_Method">
    <vt:lpwstr>Standard</vt:lpwstr>
  </property>
  <property fmtid="{D5CDD505-2E9C-101B-9397-08002B2CF9AE}" pid="5" name="MSIP_Label_ab312f08-4471-4def-8412-0afd2913b0a1_Name">
    <vt:lpwstr>Public</vt:lpwstr>
  </property>
  <property fmtid="{D5CDD505-2E9C-101B-9397-08002B2CF9AE}" pid="6" name="MSIP_Label_ab312f08-4471-4def-8412-0afd2913b0a1_SiteId">
    <vt:lpwstr>3619ea90-fa6e-40bf-aa11-2d4a18ad7689</vt:lpwstr>
  </property>
  <property fmtid="{D5CDD505-2E9C-101B-9397-08002B2CF9AE}" pid="7" name="MSIP_Label_ab312f08-4471-4def-8412-0afd2913b0a1_ActionId">
    <vt:lpwstr>288fb279-11b5-4412-9e20-b0caab767483</vt:lpwstr>
  </property>
  <property fmtid="{D5CDD505-2E9C-101B-9397-08002B2CF9AE}" pid="8" name="MSIP_Label_ab312f08-4471-4def-8412-0afd2913b0a1_ContentBits">
    <vt:lpwstr>0</vt:lpwstr>
  </property>
</Properties>
</file>