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277" r:id="rId3"/>
    <p:sldId id="278" r:id="rId4"/>
    <p:sldId id="266" r:id="rId5"/>
    <p:sldId id="267" r:id="rId6"/>
    <p:sldId id="271" r:id="rId7"/>
    <p:sldId id="269" r:id="rId8"/>
    <p:sldId id="275" r:id="rId9"/>
    <p:sldId id="293" r:id="rId10"/>
    <p:sldId id="276" r:id="rId11"/>
    <p:sldId id="279" r:id="rId12"/>
    <p:sldId id="280" r:id="rId13"/>
    <p:sldId id="281" r:id="rId14"/>
    <p:sldId id="282" r:id="rId15"/>
    <p:sldId id="283" r:id="rId16"/>
    <p:sldId id="284" r:id="rId17"/>
    <p:sldId id="294" r:id="rId18"/>
    <p:sldId id="285" r:id="rId19"/>
    <p:sldId id="286" r:id="rId20"/>
    <p:sldId id="288" r:id="rId21"/>
    <p:sldId id="287" r:id="rId22"/>
    <p:sldId id="289" r:id="rId23"/>
    <p:sldId id="290" r:id="rId24"/>
    <p:sldId id="291" r:id="rId25"/>
    <p:sldId id="296" r:id="rId26"/>
    <p:sldId id="295" r:id="rId27"/>
    <p:sldId id="292" r:id="rId28"/>
  </p:sldIdLst>
  <p:sldSz cx="9144000" cy="6858000" type="screen4x3"/>
  <p:notesSz cx="6662738"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4" d="100"/>
          <a:sy n="84" d="100"/>
        </p:scale>
        <p:origin x="-96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774010" y="0"/>
            <a:ext cx="2887186"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C9F435-BCEB-410B-A0FB-776CC0BA24BC}" type="datetimeFigureOut">
              <a:rPr lang="sv-SE"/>
              <a:pPr>
                <a:defRPr/>
              </a:pPr>
              <a:t>2016-03-08</a:t>
            </a:fld>
            <a:endParaRPr lang="sv-SE"/>
          </a:p>
        </p:txBody>
      </p:sp>
      <p:sp>
        <p:nvSpPr>
          <p:cNvPr id="4" name="Platshållare för bildobjekt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DA2F445-2323-4F6D-B97F-C90E0EE9AD26}" type="slidenum">
              <a:rPr lang="sv-SE"/>
              <a:pPr>
                <a:defRPr/>
              </a:pPr>
              <a:t>‹#›</a:t>
            </a:fld>
            <a:endParaRPr lang="sv-SE"/>
          </a:p>
        </p:txBody>
      </p:sp>
    </p:spTree>
    <p:extLst>
      <p:ext uri="{BB962C8B-B14F-4D97-AF65-F5344CB8AC3E}">
        <p14:creationId xmlns:p14="http://schemas.microsoft.com/office/powerpoint/2010/main" val="3646014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4597AF09-CE97-4C40-BDEC-9D67C108253E}" type="datetimeFigureOut">
              <a:rPr lang="sv-SE"/>
              <a:pPr>
                <a:defRPr/>
              </a:pPr>
              <a:t>2016-03-08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606EC9DC-CC92-4775-A9D1-BC275953D502}"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106729B6-F2C8-4670-A902-CAD281AAF6B6}" type="datetimeFigureOut">
              <a:rPr lang="sv-SE"/>
              <a:pPr>
                <a:defRPr/>
              </a:pPr>
              <a:t>2016-03-08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AC99D34-3108-4228-B701-462A2365CF63}"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ADABCF70-3033-48AB-BC59-93D1E894E0BD}" type="datetimeFigureOut">
              <a:rPr lang="sv-SE"/>
              <a:pPr>
                <a:defRPr/>
              </a:pPr>
              <a:t>2016-03-08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5B67523-27F9-48AB-B069-4DC36B90FA8B}"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3908DC8E-B13C-4606-8FA2-6D1E72D786F3}" type="datetimeFigureOut">
              <a:rPr lang="sv-SE"/>
              <a:pPr>
                <a:defRPr/>
              </a:pPr>
              <a:t>2016-03-08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8C55390D-6F02-49D2-B669-402A0145AA54}"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CBD304CF-77B4-448E-BFBC-EA62ED6E0A0B}" type="datetimeFigureOut">
              <a:rPr lang="sv-SE"/>
              <a:pPr>
                <a:defRPr/>
              </a:pPr>
              <a:t>2016-03-08</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09A29E78-DD4D-4E8D-A4C0-5CF8D69F7F3D}"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BF2031E7-DD1C-4C8C-BB7B-97991A64B24D}" type="datetimeFigureOut">
              <a:rPr lang="sv-SE"/>
              <a:pPr>
                <a:defRPr/>
              </a:pPr>
              <a:t>2016-03-08</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E4AD317F-62BA-4C0D-A380-885F3389625B}"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904ACAD6-9D57-4A7A-9189-E7EC4F4BCAAF}" type="datetimeFigureOut">
              <a:rPr lang="sv-SE"/>
              <a:pPr>
                <a:defRPr/>
              </a:pPr>
              <a:t>2016-03-08</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8AC1C4F4-66FA-4D4C-BAD4-A8D92B9AA078}"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DEE65C37-DEB0-4923-8C71-047C16DC260B}" type="datetimeFigureOut">
              <a:rPr lang="sv-SE"/>
              <a:pPr>
                <a:defRPr/>
              </a:pPr>
              <a:t>2016-03-08</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B8A22260-DB18-45EC-8971-EEF5C4D9A62E}"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D788AA0-E196-4932-9F9D-86653F55C7A0}" type="datetimeFigureOut">
              <a:rPr lang="sv-SE"/>
              <a:pPr>
                <a:defRPr/>
              </a:pPr>
              <a:t>2016-03-08</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3B90DBFC-9687-478B-B8CC-CFFA8CE16D07}"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77411C44-990F-49B7-A4E5-24B0E49887FF}" type="datetimeFigureOut">
              <a:rPr lang="sv-SE"/>
              <a:pPr>
                <a:defRPr/>
              </a:pPr>
              <a:t>2016-03-08</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4EC52F0A-F85E-43B4-9905-0AE375D72D06}"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2FA5026E-FDF8-4529-809C-1953346859BD}" type="datetimeFigureOut">
              <a:rPr lang="sv-SE"/>
              <a:pPr>
                <a:defRPr/>
              </a:pPr>
              <a:t>2016-03-08</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56A0AD2-473A-49E3-9504-706A04ECDDDF}"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D81C06B-FE2E-4868-A091-1D9A811DDB4F}" type="datetimeFigureOut">
              <a:rPr lang="sv-SE"/>
              <a:pPr>
                <a:defRPr/>
              </a:pPr>
              <a:t>2016-03-08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9A6ED9-8D03-4305-BCC9-AB24273B4249}"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ruta 5"/>
          <p:cNvSpPr txBox="1">
            <a:spLocks noChangeArrowheads="1"/>
          </p:cNvSpPr>
          <p:nvPr/>
        </p:nvSpPr>
        <p:spPr bwMode="auto">
          <a:xfrm>
            <a:off x="1018108" y="548680"/>
            <a:ext cx="7267526" cy="4462760"/>
          </a:xfrm>
          <a:prstGeom prst="rect">
            <a:avLst/>
          </a:prstGeom>
          <a:noFill/>
          <a:ln w="9525">
            <a:noFill/>
            <a:miter lim="800000"/>
            <a:headEnd/>
            <a:tailEnd/>
          </a:ln>
        </p:spPr>
        <p:txBody>
          <a:bodyPr wrap="square">
            <a:spAutoFit/>
          </a:bodyPr>
          <a:lstStyle/>
          <a:p>
            <a:endParaRPr lang="sv-SE" sz="800" b="1" dirty="0" smtClean="0">
              <a:solidFill>
                <a:srgbClr val="C00000"/>
              </a:solidFill>
              <a:latin typeface="Calibri" pitchFamily="34" charset="0"/>
              <a:ea typeface="Calibri" pitchFamily="34" charset="0"/>
              <a:cs typeface="Calibri" pitchFamily="34" charset="0"/>
            </a:endParaRPr>
          </a:p>
          <a:p>
            <a:r>
              <a:rPr lang="sv-SE" sz="3200" b="1" dirty="0" smtClean="0">
                <a:solidFill>
                  <a:srgbClr val="C00000"/>
                </a:solidFill>
                <a:latin typeface="Calibri" pitchFamily="34" charset="0"/>
                <a:ea typeface="Calibri" pitchFamily="34" charset="0"/>
                <a:cs typeface="Calibri" pitchFamily="34" charset="0"/>
              </a:rPr>
              <a:t>Evangelisk luthersk teologi i ny kontext</a:t>
            </a:r>
          </a:p>
          <a:p>
            <a:r>
              <a:rPr lang="sv-SE" sz="6600" b="1" dirty="0" smtClean="0">
                <a:solidFill>
                  <a:srgbClr val="00B0F0"/>
                </a:solidFill>
                <a:latin typeface="Calibri" pitchFamily="34" charset="0"/>
                <a:ea typeface="Calibri" pitchFamily="34" charset="0"/>
                <a:cs typeface="Calibri" pitchFamily="34" charset="0"/>
              </a:rPr>
              <a:t>Med Luther som redskap…!?</a:t>
            </a:r>
          </a:p>
          <a:p>
            <a:endParaRPr lang="sv-SE" sz="2800" b="1" dirty="0" smtClean="0">
              <a:solidFill>
                <a:srgbClr val="C00000"/>
              </a:solidFill>
              <a:latin typeface="Calibri" pitchFamily="34" charset="0"/>
              <a:ea typeface="Calibri" pitchFamily="34" charset="0"/>
              <a:cs typeface="Calibri" pitchFamily="34" charset="0"/>
            </a:endParaRPr>
          </a:p>
          <a:p>
            <a:endParaRPr lang="sv-SE" sz="2800" b="1" dirty="0" smtClean="0">
              <a:solidFill>
                <a:srgbClr val="C00000"/>
              </a:solidFill>
              <a:latin typeface="Calibri" pitchFamily="34" charset="0"/>
              <a:ea typeface="Calibri" pitchFamily="34" charset="0"/>
              <a:cs typeface="Calibri" pitchFamily="34" charset="0"/>
            </a:endParaRPr>
          </a:p>
          <a:p>
            <a:r>
              <a:rPr lang="sv-SE" sz="2800" b="1" dirty="0" smtClean="0">
                <a:solidFill>
                  <a:srgbClr val="C00000"/>
                </a:solidFill>
                <a:latin typeface="Calibri" pitchFamily="34" charset="0"/>
                <a:ea typeface="Calibri" pitchFamily="34" charset="0"/>
                <a:cs typeface="Calibri" pitchFamily="34" charset="0"/>
              </a:rPr>
              <a:t>Niclas Blåder</a:t>
            </a:r>
          </a:p>
          <a:p>
            <a:r>
              <a:rPr lang="sv-SE" sz="2800" b="1" dirty="0" smtClean="0">
                <a:solidFill>
                  <a:srgbClr val="C00000"/>
                </a:solidFill>
                <a:latin typeface="Calibri" pitchFamily="34" charset="0"/>
                <a:ea typeface="Calibri" pitchFamily="34" charset="0"/>
                <a:cs typeface="Calibri" pitchFamily="34" charset="0"/>
              </a:rPr>
              <a:t>Forskare, </a:t>
            </a:r>
            <a:r>
              <a:rPr lang="sv-SE" sz="2800" b="1" dirty="0" err="1" smtClean="0">
                <a:solidFill>
                  <a:srgbClr val="C00000"/>
                </a:solidFill>
                <a:latin typeface="Calibri" pitchFamily="34" charset="0"/>
                <a:ea typeface="Calibri" pitchFamily="34" charset="0"/>
                <a:cs typeface="Calibri" pitchFamily="34" charset="0"/>
              </a:rPr>
              <a:t>kyrkokansliet</a:t>
            </a:r>
            <a:endParaRPr lang="sv-SE" sz="2800" b="1" dirty="0">
              <a:solidFill>
                <a:srgbClr val="C00000"/>
              </a:solidFill>
              <a:latin typeface="Calibri" pitchFamily="34" charset="0"/>
              <a:ea typeface="Calibri" pitchFamily="34" charset="0"/>
              <a:cs typeface="Calibri" pitchFamily="34" charset="0"/>
            </a:endParaRPr>
          </a:p>
        </p:txBody>
      </p:sp>
      <p:sp>
        <p:nvSpPr>
          <p:cNvPr id="5124"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dirty="0">
                <a:latin typeface="Gill Sans MT" pitchFamily="34" charset="0"/>
                <a:cs typeface="Times New Roman" pitchFamily="18" charset="0"/>
              </a:rPr>
              <a:t>……………………………………………………………………</a:t>
            </a:r>
          </a:p>
        </p:txBody>
      </p:sp>
      <p:pic>
        <p:nvPicPr>
          <p:cNvPr id="5125" name="Bildobjekt 6"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sp>
        <p:nvSpPr>
          <p:cNvPr id="6" name="Rektangel med rundade hörn 5"/>
          <p:cNvSpPr/>
          <p:nvPr/>
        </p:nvSpPr>
        <p:spPr>
          <a:xfrm>
            <a:off x="571472" y="332655"/>
            <a:ext cx="8072494" cy="580620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7" name="Bildobjekt 6"/>
          <p:cNvPicPr>
            <a:picLocks noChangeAspect="1"/>
          </p:cNvPicPr>
          <p:nvPr/>
        </p:nvPicPr>
        <p:blipFill>
          <a:blip r:embed="rId3"/>
          <a:srcRect/>
          <a:stretch>
            <a:fillRect/>
          </a:stretch>
        </p:blipFill>
        <p:spPr bwMode="auto">
          <a:xfrm>
            <a:off x="5161784" y="2564616"/>
            <a:ext cx="3138760" cy="3135741"/>
          </a:xfrm>
          <a:prstGeom prst="rect">
            <a:avLst/>
          </a:prstGeom>
          <a:noFill/>
          <a:ln w="57150">
            <a:solidFill>
              <a:schemeClr val="bg1"/>
            </a:solidFill>
            <a:miter lim="800000"/>
            <a:headEnd/>
            <a:tailEnd/>
          </a:ln>
        </p:spPr>
      </p:pic>
    </p:spTree>
    <p:extLst>
      <p:ext uri="{BB962C8B-B14F-4D97-AF65-F5344CB8AC3E}">
        <p14:creationId xmlns:p14="http://schemas.microsoft.com/office/powerpoint/2010/main" val="156304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56434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ruta 11"/>
          <p:cNvSpPr txBox="1"/>
          <p:nvPr/>
        </p:nvSpPr>
        <p:spPr>
          <a:xfrm>
            <a:off x="683568" y="377825"/>
            <a:ext cx="7776220" cy="5570756"/>
          </a:xfrm>
          <a:prstGeom prst="rect">
            <a:avLst/>
          </a:prstGeom>
          <a:noFill/>
        </p:spPr>
        <p:txBody>
          <a:bodyPr wrap="square">
            <a:spAutoFit/>
          </a:bodyPr>
          <a:lstStyle/>
          <a:p>
            <a:pPr>
              <a:defRPr/>
            </a:pPr>
            <a:r>
              <a:rPr lang="sv-SE" sz="2800" b="1" dirty="0">
                <a:solidFill>
                  <a:schemeClr val="accent3">
                    <a:lumMod val="75000"/>
                  </a:schemeClr>
                </a:solidFill>
                <a:latin typeface="High Tower Text" pitchFamily="18" charset="0"/>
              </a:rPr>
              <a:t>   </a:t>
            </a:r>
            <a:r>
              <a:rPr lang="sv-SE" sz="2800" b="1" dirty="0" smtClean="0">
                <a:solidFill>
                  <a:schemeClr val="accent3">
                    <a:lumMod val="75000"/>
                  </a:schemeClr>
                </a:solidFill>
                <a:latin typeface="High Tower Text" pitchFamily="18" charset="0"/>
              </a:rPr>
              <a:t> Motion 2011:63</a:t>
            </a:r>
            <a:r>
              <a:rPr lang="sv-SE" sz="2800" b="1" dirty="0">
                <a:solidFill>
                  <a:schemeClr val="accent3">
                    <a:lumMod val="75000"/>
                  </a:schemeClr>
                </a:solidFill>
                <a:latin typeface="High Tower Text" pitchFamily="18" charset="0"/>
              </a:rPr>
              <a:t>, Luther i fem år</a:t>
            </a:r>
            <a:endParaRPr lang="sv-SE" sz="2800" b="1" dirty="0">
              <a:latin typeface="+mn-lt"/>
            </a:endParaRPr>
          </a:p>
          <a:p>
            <a:pPr>
              <a:defRPr/>
            </a:pPr>
            <a:endParaRPr lang="sv-SE" sz="800" b="1" dirty="0">
              <a:latin typeface="+mn-lt"/>
            </a:endParaRPr>
          </a:p>
          <a:p>
            <a:pPr>
              <a:defRPr/>
            </a:pPr>
            <a:r>
              <a:rPr lang="sv-SE" sz="2000" dirty="0" smtClean="0">
                <a:latin typeface="+mn-lt"/>
              </a:rPr>
              <a:t>Svenska </a:t>
            </a:r>
            <a:r>
              <a:rPr lang="sv-SE" sz="2000" dirty="0">
                <a:latin typeface="+mn-lt"/>
              </a:rPr>
              <a:t>kyrkan har en svag luthersk identitet. I det allmänna samtalet så skyller man dålig självkänsla och deppighet på ”Luther” utan att Svenska kyrkan protesterar mot ett sådant snedvridet synsätt. Fördomar om luthersk teologi och hållning får stå oemotsagda. Detta får till konsekvens att man får en snedvriden och föga positiv bild av det som är Svenska kyrkans grundhållning teologiskt enligt Kyrkoordningen där det uttrycks att vi är ett evangeliskt lutherskt trossamfund. Det skapar dessutom en osäkerhet i ekumeniska kontakter då den bristande självkännedomen teologiskt slår igenom i en rädsla som uppstår i mötet med människor av annan kristen tradition. </a:t>
            </a:r>
          </a:p>
          <a:p>
            <a:pPr>
              <a:defRPr/>
            </a:pPr>
            <a:r>
              <a:rPr lang="sv-SE" sz="2000" dirty="0">
                <a:latin typeface="+mn-lt"/>
              </a:rPr>
              <a:t/>
            </a:r>
            <a:br>
              <a:rPr lang="sv-SE" sz="2000" dirty="0">
                <a:latin typeface="+mn-lt"/>
              </a:rPr>
            </a:br>
            <a:r>
              <a:rPr lang="sv-SE" sz="2000" dirty="0">
                <a:latin typeface="+mn-lt"/>
              </a:rPr>
              <a:t>Jag kan, efter att ha på plats deltagit i den undervisning som sker i skolan i Bayern, konstatera att barn i låg- och mellanstadiet troligen vet minst lika mycket eller mer om Luther och </a:t>
            </a:r>
            <a:r>
              <a:rPr lang="sv-SE" sz="2000" dirty="0" smtClean="0">
                <a:latin typeface="+mn-lt"/>
              </a:rPr>
              <a:t>hans liv </a:t>
            </a:r>
            <a:r>
              <a:rPr lang="sv-SE" sz="2000" dirty="0">
                <a:latin typeface="+mn-lt"/>
              </a:rPr>
              <a:t>än en genomsnittspräst i Svenska kyrkan. </a:t>
            </a:r>
            <a:br>
              <a:rPr lang="sv-SE" sz="2000" dirty="0">
                <a:latin typeface="+mn-lt"/>
              </a:rPr>
            </a:br>
            <a:r>
              <a:rPr lang="sv-SE" sz="2000" dirty="0">
                <a:latin typeface="+mn-lt"/>
              </a:rPr>
              <a:t>        </a:t>
            </a:r>
            <a:r>
              <a:rPr lang="sv-SE" sz="2000" dirty="0" smtClean="0">
                <a:latin typeface="+mn-lt"/>
              </a:rPr>
              <a:t>			      </a:t>
            </a:r>
            <a:r>
              <a:rPr lang="sv-SE" sz="2000" i="1" dirty="0" smtClean="0">
                <a:latin typeface="+mn-lt"/>
              </a:rPr>
              <a:t>Vara </a:t>
            </a:r>
            <a:r>
              <a:rPr lang="sv-SE" sz="2000" i="1" dirty="0">
                <a:latin typeface="+mn-lt"/>
              </a:rPr>
              <a:t>den 20 juli 2011, Leif Nordlander</a:t>
            </a:r>
          </a:p>
        </p:txBody>
      </p:sp>
      <p:sp>
        <p:nvSpPr>
          <p:cNvPr id="6" name="Rektangel med rundade hörn 5"/>
          <p:cNvSpPr/>
          <p:nvPr/>
        </p:nvSpPr>
        <p:spPr>
          <a:xfrm>
            <a:off x="395536" y="188639"/>
            <a:ext cx="8248430" cy="595022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203687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6192688" cy="535543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899592" y="548680"/>
            <a:ext cx="5472608" cy="5293757"/>
          </a:xfrm>
          <a:prstGeom prst="rect">
            <a:avLst/>
          </a:prstGeom>
          <a:noFill/>
        </p:spPr>
        <p:txBody>
          <a:bodyPr wrap="square" rtlCol="0">
            <a:spAutoFit/>
          </a:bodyPr>
          <a:lstStyle/>
          <a:p>
            <a:r>
              <a:rPr lang="sv-SE" sz="4000" b="1" dirty="0" smtClean="0">
                <a:solidFill>
                  <a:srgbClr val="C00000"/>
                </a:solidFill>
              </a:rPr>
              <a:t>Min Fråga:</a:t>
            </a:r>
          </a:p>
          <a:p>
            <a:r>
              <a:rPr lang="sv-SE" sz="4000" b="1" dirty="0" smtClean="0"/>
              <a:t>Om </a:t>
            </a:r>
            <a:r>
              <a:rPr lang="sv-SE" sz="4000" b="1" dirty="0"/>
              <a:t>vi funderar gör </a:t>
            </a:r>
            <a:r>
              <a:rPr lang="sv-SE" sz="4000" b="1" dirty="0" smtClean="0"/>
              <a:t>de säkert också </a:t>
            </a:r>
            <a:r>
              <a:rPr lang="sv-SE" sz="4000" b="1" dirty="0"/>
              <a:t>det!? </a:t>
            </a:r>
            <a:endParaRPr lang="sv-SE" sz="4000" b="1" dirty="0" smtClean="0"/>
          </a:p>
          <a:p>
            <a:endParaRPr lang="sv-SE" sz="4000" b="1" dirty="0" smtClean="0"/>
          </a:p>
          <a:p>
            <a:r>
              <a:rPr lang="sv-SE" sz="4000" b="1" dirty="0" smtClean="0">
                <a:solidFill>
                  <a:srgbClr val="C00000"/>
                </a:solidFill>
              </a:rPr>
              <a:t>Deras svar:</a:t>
            </a:r>
          </a:p>
          <a:p>
            <a:r>
              <a:rPr lang="sv-SE" sz="4000" b="1" dirty="0" smtClean="0"/>
              <a:t>Vad </a:t>
            </a:r>
            <a:r>
              <a:rPr lang="sv-SE" sz="4000" b="1" dirty="0"/>
              <a:t>bra att ni är här då kan ni lära oss om Luther! </a:t>
            </a:r>
          </a:p>
          <a:p>
            <a:endParaRPr lang="sv-SE" dirty="0"/>
          </a:p>
        </p:txBody>
      </p:sp>
    </p:spTree>
    <p:extLst>
      <p:ext uri="{BB962C8B-B14F-4D97-AF65-F5344CB8AC3E}">
        <p14:creationId xmlns:p14="http://schemas.microsoft.com/office/powerpoint/2010/main" val="3466795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7920880" cy="535543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899592" y="605077"/>
            <a:ext cx="7026002" cy="5047536"/>
          </a:xfrm>
          <a:prstGeom prst="rect">
            <a:avLst/>
          </a:prstGeom>
          <a:noFill/>
        </p:spPr>
        <p:txBody>
          <a:bodyPr wrap="square" rtlCol="0">
            <a:spAutoFit/>
          </a:bodyPr>
          <a:lstStyle/>
          <a:p>
            <a:r>
              <a:rPr lang="sv-SE" sz="4000" b="1" dirty="0" smtClean="0">
                <a:solidFill>
                  <a:srgbClr val="0070C0"/>
                </a:solidFill>
              </a:rPr>
              <a:t>Vad </a:t>
            </a:r>
            <a:r>
              <a:rPr lang="sv-SE" sz="4000" b="1" dirty="0">
                <a:solidFill>
                  <a:srgbClr val="0070C0"/>
                </a:solidFill>
              </a:rPr>
              <a:t>tycker ni är </a:t>
            </a:r>
            <a:r>
              <a:rPr lang="sv-SE" sz="4000" b="1" dirty="0" smtClean="0">
                <a:solidFill>
                  <a:srgbClr val="0070C0"/>
                </a:solidFill>
              </a:rPr>
              <a:t>rimligast: </a:t>
            </a:r>
          </a:p>
          <a:p>
            <a:endParaRPr lang="sv-SE" sz="1200" b="1" dirty="0">
              <a:solidFill>
                <a:srgbClr val="002060"/>
              </a:solidFill>
            </a:endParaRPr>
          </a:p>
          <a:p>
            <a:r>
              <a:rPr lang="sv-SE" sz="4000" b="1" dirty="0">
                <a:solidFill>
                  <a:srgbClr val="002060"/>
                </a:solidFill>
              </a:rPr>
              <a:t>E</a:t>
            </a:r>
            <a:r>
              <a:rPr lang="sv-SE" sz="4000" b="1" dirty="0" smtClean="0">
                <a:solidFill>
                  <a:srgbClr val="002060"/>
                </a:solidFill>
              </a:rPr>
              <a:t>n </a:t>
            </a:r>
            <a:r>
              <a:rPr lang="sv-SE" sz="4000" b="1" dirty="0">
                <a:solidFill>
                  <a:srgbClr val="002060"/>
                </a:solidFill>
              </a:rPr>
              <a:t>dogmatisk förståelse eller </a:t>
            </a:r>
            <a:r>
              <a:rPr lang="sv-SE" sz="4000" b="1" dirty="0" smtClean="0">
                <a:solidFill>
                  <a:srgbClr val="002060"/>
                </a:solidFill>
              </a:rPr>
              <a:t>en </a:t>
            </a:r>
            <a:r>
              <a:rPr lang="sv-SE" sz="4000" b="1" i="1" dirty="0" err="1" smtClean="0">
                <a:solidFill>
                  <a:srgbClr val="002060"/>
                </a:solidFill>
              </a:rPr>
              <a:t>semper</a:t>
            </a:r>
            <a:r>
              <a:rPr lang="sv-SE" sz="4000" b="1" i="1" dirty="0" smtClean="0">
                <a:solidFill>
                  <a:srgbClr val="002060"/>
                </a:solidFill>
              </a:rPr>
              <a:t> reformanda </a:t>
            </a:r>
            <a:r>
              <a:rPr lang="sv-SE" sz="4000" b="1" dirty="0">
                <a:solidFill>
                  <a:srgbClr val="002060"/>
                </a:solidFill>
              </a:rPr>
              <a:t>förståelse? </a:t>
            </a:r>
            <a:endParaRPr lang="sv-SE" sz="4000" b="1" dirty="0" smtClean="0">
              <a:solidFill>
                <a:srgbClr val="002060"/>
              </a:solidFill>
            </a:endParaRPr>
          </a:p>
          <a:p>
            <a:endParaRPr lang="sv-SE" sz="1200" b="1" dirty="0" smtClean="0">
              <a:solidFill>
                <a:srgbClr val="002060"/>
              </a:solidFill>
            </a:endParaRPr>
          </a:p>
          <a:p>
            <a:r>
              <a:rPr lang="sv-SE" sz="4000" b="1" dirty="0" smtClean="0">
                <a:solidFill>
                  <a:srgbClr val="002060"/>
                </a:solidFill>
              </a:rPr>
              <a:t>Och </a:t>
            </a:r>
            <a:r>
              <a:rPr lang="sv-SE" sz="4000" b="1" dirty="0">
                <a:solidFill>
                  <a:srgbClr val="002060"/>
                </a:solidFill>
              </a:rPr>
              <a:t>vad </a:t>
            </a:r>
            <a:r>
              <a:rPr lang="sv-SE" sz="4000" b="1" dirty="0" smtClean="0">
                <a:solidFill>
                  <a:srgbClr val="002060"/>
                </a:solidFill>
              </a:rPr>
              <a:t>är vanligast i Svenska </a:t>
            </a:r>
            <a:r>
              <a:rPr lang="sv-SE" sz="4000" b="1" dirty="0">
                <a:solidFill>
                  <a:srgbClr val="002060"/>
                </a:solidFill>
              </a:rPr>
              <a:t>kyrkan? </a:t>
            </a:r>
          </a:p>
          <a:p>
            <a:endParaRPr lang="sv-SE" sz="4000" b="1" dirty="0"/>
          </a:p>
          <a:p>
            <a:endParaRPr lang="sv-SE" dirty="0"/>
          </a:p>
        </p:txBody>
      </p:sp>
    </p:spTree>
    <p:extLst>
      <p:ext uri="{BB962C8B-B14F-4D97-AF65-F5344CB8AC3E}">
        <p14:creationId xmlns:p14="http://schemas.microsoft.com/office/powerpoint/2010/main" val="3049591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7920880" cy="57610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899592" y="605077"/>
            <a:ext cx="7026002" cy="4985980"/>
          </a:xfrm>
          <a:prstGeom prst="rect">
            <a:avLst/>
          </a:prstGeom>
          <a:noFill/>
        </p:spPr>
        <p:txBody>
          <a:bodyPr wrap="square" rtlCol="0">
            <a:spAutoFit/>
          </a:bodyPr>
          <a:lstStyle/>
          <a:p>
            <a:r>
              <a:rPr lang="sv-SE" sz="3600" dirty="0" smtClean="0">
                <a:solidFill>
                  <a:srgbClr val="C00000"/>
                </a:solidFill>
              </a:rPr>
              <a:t>IECLB - Brasilien</a:t>
            </a:r>
            <a:endParaRPr lang="sv-SE" sz="3600" dirty="0">
              <a:solidFill>
                <a:srgbClr val="C00000"/>
              </a:solidFill>
            </a:endParaRPr>
          </a:p>
          <a:p>
            <a:endParaRPr lang="sv-SE" sz="800" i="1" dirty="0" smtClean="0"/>
          </a:p>
          <a:p>
            <a:r>
              <a:rPr lang="sv-SE" sz="2800" b="1" i="1" dirty="0" smtClean="0">
                <a:solidFill>
                  <a:srgbClr val="C00000"/>
                </a:solidFill>
              </a:rPr>
              <a:t>Utmaningarna</a:t>
            </a:r>
            <a:r>
              <a:rPr lang="sv-SE" sz="2800" b="1" dirty="0">
                <a:solidFill>
                  <a:srgbClr val="C00000"/>
                </a:solidFill>
              </a:rPr>
              <a:t>:</a:t>
            </a:r>
            <a:r>
              <a:rPr lang="sv-SE" sz="2800" b="1" dirty="0"/>
              <a:t> </a:t>
            </a:r>
            <a:r>
              <a:rPr lang="sv-SE" sz="2800" dirty="0">
                <a:solidFill>
                  <a:srgbClr val="002060"/>
                </a:solidFill>
              </a:rPr>
              <a:t>Tysk bakgrund – behövs inte längre. </a:t>
            </a:r>
            <a:r>
              <a:rPr lang="sv-SE" sz="2800" dirty="0" err="1">
                <a:solidFill>
                  <a:srgbClr val="002060"/>
                </a:solidFill>
              </a:rPr>
              <a:t>Pentecostala</a:t>
            </a:r>
            <a:r>
              <a:rPr lang="sv-SE" sz="2800" dirty="0">
                <a:solidFill>
                  <a:srgbClr val="002060"/>
                </a:solidFill>
              </a:rPr>
              <a:t> kyrkor. </a:t>
            </a:r>
            <a:r>
              <a:rPr lang="sv-SE" sz="2800" dirty="0" smtClean="0">
                <a:solidFill>
                  <a:srgbClr val="002060"/>
                </a:solidFill>
              </a:rPr>
              <a:t>fattigdomsfrågor</a:t>
            </a:r>
            <a:r>
              <a:rPr lang="sv-SE" sz="2800" dirty="0">
                <a:solidFill>
                  <a:srgbClr val="002060"/>
                </a:solidFill>
              </a:rPr>
              <a:t>.  </a:t>
            </a:r>
          </a:p>
          <a:p>
            <a:endParaRPr lang="sv-SE" sz="800" i="1" dirty="0" smtClean="0"/>
          </a:p>
          <a:p>
            <a:r>
              <a:rPr lang="sv-SE" sz="2800" b="1" i="1" dirty="0" smtClean="0">
                <a:solidFill>
                  <a:srgbClr val="C00000"/>
                </a:solidFill>
              </a:rPr>
              <a:t>Hur </a:t>
            </a:r>
            <a:r>
              <a:rPr lang="sv-SE" sz="2800" b="1" i="1" dirty="0">
                <a:solidFill>
                  <a:srgbClr val="C00000"/>
                </a:solidFill>
              </a:rPr>
              <a:t>gör </a:t>
            </a:r>
            <a:r>
              <a:rPr lang="sv-SE" sz="2800" b="1" i="1" dirty="0" smtClean="0">
                <a:solidFill>
                  <a:srgbClr val="C00000"/>
                </a:solidFill>
              </a:rPr>
              <a:t>man?</a:t>
            </a:r>
            <a:r>
              <a:rPr lang="sv-SE" sz="2800" b="1" dirty="0" smtClean="0">
                <a:solidFill>
                  <a:srgbClr val="C00000"/>
                </a:solidFill>
              </a:rPr>
              <a:t>: </a:t>
            </a:r>
            <a:r>
              <a:rPr lang="sv-SE" sz="2800" dirty="0" smtClean="0">
                <a:solidFill>
                  <a:srgbClr val="002060"/>
                </a:solidFill>
              </a:rPr>
              <a:t>Jo, </a:t>
            </a:r>
            <a:r>
              <a:rPr lang="sv-SE" sz="2800" dirty="0">
                <a:solidFill>
                  <a:srgbClr val="002060"/>
                </a:solidFill>
              </a:rPr>
              <a:t>man </a:t>
            </a:r>
            <a:r>
              <a:rPr lang="sv-SE" sz="2800" dirty="0" smtClean="0">
                <a:solidFill>
                  <a:srgbClr val="002060"/>
                </a:solidFill>
              </a:rPr>
              <a:t>låter församlingar </a:t>
            </a:r>
            <a:r>
              <a:rPr lang="sv-SE" sz="2800" dirty="0">
                <a:solidFill>
                  <a:srgbClr val="002060"/>
                </a:solidFill>
              </a:rPr>
              <a:t>specialiserar sig. Traditionellt tysk, </a:t>
            </a:r>
            <a:r>
              <a:rPr lang="sv-SE" sz="2800" dirty="0" err="1" smtClean="0">
                <a:solidFill>
                  <a:srgbClr val="002060"/>
                </a:solidFill>
              </a:rPr>
              <a:t>pentecostal</a:t>
            </a:r>
            <a:r>
              <a:rPr lang="sv-SE" sz="2800" dirty="0" smtClean="0">
                <a:solidFill>
                  <a:srgbClr val="002060"/>
                </a:solidFill>
              </a:rPr>
              <a:t> inriktad </a:t>
            </a:r>
            <a:r>
              <a:rPr lang="sv-SE" sz="2800" dirty="0">
                <a:solidFill>
                  <a:srgbClr val="002060"/>
                </a:solidFill>
              </a:rPr>
              <a:t>och </a:t>
            </a:r>
            <a:r>
              <a:rPr lang="sv-SE" sz="2800" dirty="0" err="1">
                <a:solidFill>
                  <a:srgbClr val="002060"/>
                </a:solidFill>
              </a:rPr>
              <a:t>befrielseteologisk</a:t>
            </a:r>
            <a:r>
              <a:rPr lang="sv-SE" sz="2800" dirty="0">
                <a:solidFill>
                  <a:srgbClr val="002060"/>
                </a:solidFill>
              </a:rPr>
              <a:t>. </a:t>
            </a:r>
          </a:p>
          <a:p>
            <a:endParaRPr lang="sv-SE" sz="4000" b="1" dirty="0">
              <a:solidFill>
                <a:srgbClr val="002060"/>
              </a:solidFill>
            </a:endParaRPr>
          </a:p>
          <a:p>
            <a:endParaRPr lang="sv-SE" sz="4000" b="1" dirty="0"/>
          </a:p>
          <a:p>
            <a:endParaRPr lang="sv-SE" dirty="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052138"/>
            <a:ext cx="4680520" cy="1969151"/>
          </a:xfrm>
          <a:prstGeom prst="rect">
            <a:avLst/>
          </a:prstGeom>
        </p:spPr>
      </p:pic>
    </p:spTree>
    <p:extLst>
      <p:ext uri="{BB962C8B-B14F-4D97-AF65-F5344CB8AC3E}">
        <p14:creationId xmlns:p14="http://schemas.microsoft.com/office/powerpoint/2010/main" val="22362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49953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8208912" cy="57610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611189" y="605077"/>
            <a:ext cx="8209283" cy="7571303"/>
          </a:xfrm>
          <a:prstGeom prst="rect">
            <a:avLst/>
          </a:prstGeom>
          <a:noFill/>
        </p:spPr>
        <p:txBody>
          <a:bodyPr wrap="square" rtlCol="0">
            <a:spAutoFit/>
          </a:bodyPr>
          <a:lstStyle/>
          <a:p>
            <a:r>
              <a:rPr lang="sv-SE" sz="3600" dirty="0">
                <a:solidFill>
                  <a:srgbClr val="C00000"/>
                </a:solidFill>
              </a:rPr>
              <a:t>ILCO </a:t>
            </a:r>
            <a:r>
              <a:rPr lang="sv-SE" sz="3600" dirty="0" smtClean="0">
                <a:solidFill>
                  <a:srgbClr val="C00000"/>
                </a:solidFill>
              </a:rPr>
              <a:t>– Costa Rica </a:t>
            </a:r>
          </a:p>
          <a:p>
            <a:endParaRPr lang="sv-SE" sz="800" i="1" dirty="0"/>
          </a:p>
          <a:p>
            <a:r>
              <a:rPr lang="sv-SE" sz="2800" b="1" i="1" dirty="0" smtClean="0">
                <a:solidFill>
                  <a:srgbClr val="C00000"/>
                </a:solidFill>
              </a:rPr>
              <a:t>Utmaningarna</a:t>
            </a:r>
            <a:r>
              <a:rPr lang="sv-SE" sz="2800" b="1" dirty="0">
                <a:solidFill>
                  <a:srgbClr val="C00000"/>
                </a:solidFill>
              </a:rPr>
              <a:t>:</a:t>
            </a:r>
            <a:r>
              <a:rPr lang="sv-SE" sz="2800" dirty="0">
                <a:solidFill>
                  <a:srgbClr val="002060"/>
                </a:solidFill>
              </a:rPr>
              <a:t> Stark katolsk närvaro – stark </a:t>
            </a:r>
            <a:r>
              <a:rPr lang="sv-SE" sz="2800" dirty="0" err="1">
                <a:solidFill>
                  <a:srgbClr val="002060"/>
                </a:solidFill>
              </a:rPr>
              <a:t>pentecostal</a:t>
            </a:r>
            <a:r>
              <a:rPr lang="sv-SE" sz="2800" dirty="0">
                <a:solidFill>
                  <a:srgbClr val="002060"/>
                </a:solidFill>
              </a:rPr>
              <a:t> </a:t>
            </a:r>
            <a:r>
              <a:rPr lang="sv-SE" sz="2800" dirty="0" smtClean="0">
                <a:solidFill>
                  <a:srgbClr val="002060"/>
                </a:solidFill>
              </a:rPr>
              <a:t>närvaro. Fattigt</a:t>
            </a:r>
            <a:r>
              <a:rPr lang="sv-SE" sz="2800" dirty="0">
                <a:solidFill>
                  <a:srgbClr val="002060"/>
                </a:solidFill>
              </a:rPr>
              <a:t>. Macho</a:t>
            </a:r>
            <a:r>
              <a:rPr lang="sv-SE" sz="2800" dirty="0" smtClean="0">
                <a:solidFill>
                  <a:srgbClr val="002060"/>
                </a:solidFill>
              </a:rPr>
              <a:t>. Vilka hamnar utanför kyrkorna?  </a:t>
            </a:r>
            <a:endParaRPr lang="sv-SE" sz="2800" dirty="0">
              <a:solidFill>
                <a:srgbClr val="002060"/>
              </a:solidFill>
            </a:endParaRPr>
          </a:p>
          <a:p>
            <a:endParaRPr lang="sv-SE" sz="800" i="1" dirty="0" smtClean="0">
              <a:solidFill>
                <a:srgbClr val="002060"/>
              </a:solidFill>
            </a:endParaRPr>
          </a:p>
          <a:p>
            <a:r>
              <a:rPr lang="sv-SE" sz="2800" b="1" i="1" dirty="0" smtClean="0">
                <a:solidFill>
                  <a:srgbClr val="C00000"/>
                </a:solidFill>
              </a:rPr>
              <a:t>Hur </a:t>
            </a:r>
            <a:r>
              <a:rPr lang="sv-SE" sz="2800" b="1" i="1" dirty="0">
                <a:solidFill>
                  <a:srgbClr val="C00000"/>
                </a:solidFill>
              </a:rPr>
              <a:t>gör </a:t>
            </a:r>
            <a:r>
              <a:rPr lang="sv-SE" sz="2800" b="1" i="1" dirty="0" smtClean="0">
                <a:solidFill>
                  <a:srgbClr val="C00000"/>
                </a:solidFill>
              </a:rPr>
              <a:t>man?</a:t>
            </a:r>
            <a:r>
              <a:rPr lang="sv-SE" sz="2800" b="1" dirty="0" smtClean="0">
                <a:solidFill>
                  <a:srgbClr val="C00000"/>
                </a:solidFill>
              </a:rPr>
              <a:t>: </a:t>
            </a:r>
            <a:r>
              <a:rPr lang="sv-SE" sz="2800" dirty="0" smtClean="0">
                <a:solidFill>
                  <a:srgbClr val="002060"/>
                </a:solidFill>
              </a:rPr>
              <a:t>Jo, </a:t>
            </a:r>
            <a:r>
              <a:rPr lang="sv-SE" sz="2800" dirty="0">
                <a:solidFill>
                  <a:srgbClr val="002060"/>
                </a:solidFill>
              </a:rPr>
              <a:t>man söker vara </a:t>
            </a:r>
            <a:r>
              <a:rPr lang="sv-SE" sz="2800" dirty="0" smtClean="0">
                <a:solidFill>
                  <a:srgbClr val="002060"/>
                </a:solidFill>
              </a:rPr>
              <a:t>en </a:t>
            </a:r>
            <a:r>
              <a:rPr lang="sv-SE" sz="2800" dirty="0">
                <a:solidFill>
                  <a:srgbClr val="002060"/>
                </a:solidFill>
              </a:rPr>
              <a:t>kyrka utan väggar. En kyrka som på ett radikalt sätt är ett med de fattiga och </a:t>
            </a:r>
            <a:endParaRPr lang="sv-SE" sz="2800" dirty="0" smtClean="0">
              <a:solidFill>
                <a:srgbClr val="002060"/>
              </a:solidFill>
            </a:endParaRPr>
          </a:p>
          <a:p>
            <a:r>
              <a:rPr lang="sv-SE" sz="2800" dirty="0" smtClean="0">
                <a:solidFill>
                  <a:srgbClr val="002060"/>
                </a:solidFill>
              </a:rPr>
              <a:t>marginaliserade </a:t>
            </a:r>
          </a:p>
          <a:p>
            <a:r>
              <a:rPr lang="sv-SE" sz="2800" dirty="0" smtClean="0">
                <a:solidFill>
                  <a:srgbClr val="002060"/>
                </a:solidFill>
              </a:rPr>
              <a:t>samtidigt </a:t>
            </a:r>
          </a:p>
          <a:p>
            <a:r>
              <a:rPr lang="sv-SE" sz="2800" dirty="0" smtClean="0">
                <a:solidFill>
                  <a:srgbClr val="002060"/>
                </a:solidFill>
              </a:rPr>
              <a:t>som </a:t>
            </a:r>
            <a:r>
              <a:rPr lang="sv-SE" sz="2800" dirty="0">
                <a:solidFill>
                  <a:srgbClr val="002060"/>
                </a:solidFill>
              </a:rPr>
              <a:t>man bygger </a:t>
            </a:r>
            <a:endParaRPr lang="sv-SE" sz="2800" dirty="0" smtClean="0">
              <a:solidFill>
                <a:srgbClr val="002060"/>
              </a:solidFill>
            </a:endParaRPr>
          </a:p>
          <a:p>
            <a:r>
              <a:rPr lang="sv-SE" sz="2800" dirty="0" smtClean="0">
                <a:solidFill>
                  <a:srgbClr val="002060"/>
                </a:solidFill>
              </a:rPr>
              <a:t>gemenskap </a:t>
            </a:r>
            <a:r>
              <a:rPr lang="sv-SE" sz="2800" dirty="0">
                <a:solidFill>
                  <a:srgbClr val="002060"/>
                </a:solidFill>
              </a:rPr>
              <a:t>och delar </a:t>
            </a:r>
            <a:endParaRPr lang="sv-SE" sz="2800" dirty="0" smtClean="0">
              <a:solidFill>
                <a:srgbClr val="002060"/>
              </a:solidFill>
            </a:endParaRPr>
          </a:p>
          <a:p>
            <a:r>
              <a:rPr lang="sv-SE" sz="2800" dirty="0">
                <a:solidFill>
                  <a:srgbClr val="002060"/>
                </a:solidFill>
              </a:rPr>
              <a:t> </a:t>
            </a:r>
            <a:r>
              <a:rPr lang="sv-SE" sz="2800" dirty="0" smtClean="0">
                <a:solidFill>
                  <a:srgbClr val="002060"/>
                </a:solidFill>
              </a:rPr>
              <a:t>   Ordet</a:t>
            </a:r>
            <a:r>
              <a:rPr lang="sv-SE" sz="2800" dirty="0">
                <a:solidFill>
                  <a:srgbClr val="002060"/>
                </a:solidFill>
              </a:rPr>
              <a:t>.  </a:t>
            </a:r>
          </a:p>
          <a:p>
            <a:r>
              <a:rPr lang="sv-SE" sz="2800" dirty="0" smtClean="0"/>
              <a:t> </a:t>
            </a:r>
            <a:endParaRPr lang="sv-SE" sz="2800" dirty="0"/>
          </a:p>
          <a:p>
            <a:endParaRPr lang="sv-SE" sz="4000" b="1" dirty="0">
              <a:solidFill>
                <a:srgbClr val="002060"/>
              </a:solidFill>
            </a:endParaRPr>
          </a:p>
          <a:p>
            <a:endParaRPr lang="sv-SE" sz="4000" b="1" dirty="0"/>
          </a:p>
          <a:p>
            <a:endParaRPr lang="sv-SE" dirty="0"/>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352" y="3645025"/>
            <a:ext cx="3780659" cy="2126622"/>
          </a:xfrm>
          <a:prstGeom prst="rect">
            <a:avLst/>
          </a:prstGeom>
        </p:spPr>
      </p:pic>
    </p:spTree>
    <p:extLst>
      <p:ext uri="{BB962C8B-B14F-4D97-AF65-F5344CB8AC3E}">
        <p14:creationId xmlns:p14="http://schemas.microsoft.com/office/powerpoint/2010/main" val="2084265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7920880" cy="564346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899592" y="605077"/>
            <a:ext cx="7416824" cy="5416868"/>
          </a:xfrm>
          <a:prstGeom prst="rect">
            <a:avLst/>
          </a:prstGeom>
          <a:noFill/>
        </p:spPr>
        <p:txBody>
          <a:bodyPr wrap="square" rtlCol="0">
            <a:spAutoFit/>
          </a:bodyPr>
          <a:lstStyle/>
          <a:p>
            <a:r>
              <a:rPr lang="sv-SE" sz="3600" dirty="0">
                <a:solidFill>
                  <a:srgbClr val="C00000"/>
                </a:solidFill>
              </a:rPr>
              <a:t>FLM – </a:t>
            </a:r>
            <a:r>
              <a:rPr lang="sv-SE" sz="3600" dirty="0" smtClean="0">
                <a:solidFill>
                  <a:srgbClr val="C00000"/>
                </a:solidFill>
              </a:rPr>
              <a:t>Madagaskar</a:t>
            </a:r>
          </a:p>
          <a:p>
            <a:endParaRPr lang="sv-SE" sz="800" i="1" dirty="0"/>
          </a:p>
          <a:p>
            <a:r>
              <a:rPr lang="sv-SE" sz="2800" b="1" i="1" dirty="0" smtClean="0">
                <a:solidFill>
                  <a:srgbClr val="C00000"/>
                </a:solidFill>
              </a:rPr>
              <a:t>Utmaningarna</a:t>
            </a:r>
            <a:r>
              <a:rPr lang="sv-SE" sz="2800" b="1" dirty="0">
                <a:solidFill>
                  <a:srgbClr val="C00000"/>
                </a:solidFill>
              </a:rPr>
              <a:t>:</a:t>
            </a:r>
            <a:r>
              <a:rPr lang="sv-SE" sz="2800" dirty="0">
                <a:solidFill>
                  <a:srgbClr val="C00000"/>
                </a:solidFill>
              </a:rPr>
              <a:t> </a:t>
            </a:r>
            <a:r>
              <a:rPr lang="sv-SE" sz="2800" dirty="0">
                <a:solidFill>
                  <a:srgbClr val="002060"/>
                </a:solidFill>
              </a:rPr>
              <a:t>F</a:t>
            </a:r>
            <a:r>
              <a:rPr lang="sv-SE" sz="2800" dirty="0" smtClean="0">
                <a:solidFill>
                  <a:srgbClr val="002060"/>
                </a:solidFill>
              </a:rPr>
              <a:t>attigt</a:t>
            </a:r>
            <a:r>
              <a:rPr lang="sv-SE" sz="2800" dirty="0">
                <a:solidFill>
                  <a:srgbClr val="002060"/>
                </a:solidFill>
              </a:rPr>
              <a:t>. Stark traditionell religion och kultur.</a:t>
            </a:r>
          </a:p>
          <a:p>
            <a:endParaRPr lang="sv-SE" sz="800" i="1" dirty="0" smtClean="0">
              <a:solidFill>
                <a:srgbClr val="002060"/>
              </a:solidFill>
            </a:endParaRPr>
          </a:p>
          <a:p>
            <a:r>
              <a:rPr lang="sv-SE" sz="2800" b="1" i="1" dirty="0" smtClean="0">
                <a:solidFill>
                  <a:srgbClr val="C00000"/>
                </a:solidFill>
              </a:rPr>
              <a:t>Hur </a:t>
            </a:r>
            <a:r>
              <a:rPr lang="sv-SE" sz="2800" b="1" i="1" dirty="0">
                <a:solidFill>
                  <a:srgbClr val="C00000"/>
                </a:solidFill>
              </a:rPr>
              <a:t>gör </a:t>
            </a:r>
            <a:r>
              <a:rPr lang="sv-SE" sz="2800" b="1" i="1" dirty="0" smtClean="0">
                <a:solidFill>
                  <a:srgbClr val="C00000"/>
                </a:solidFill>
              </a:rPr>
              <a:t>man?</a:t>
            </a:r>
            <a:r>
              <a:rPr lang="sv-SE" sz="2800" b="1" dirty="0" smtClean="0">
                <a:solidFill>
                  <a:srgbClr val="C00000"/>
                </a:solidFill>
              </a:rPr>
              <a:t>: </a:t>
            </a:r>
            <a:r>
              <a:rPr lang="sv-SE" sz="2800" dirty="0" smtClean="0">
                <a:solidFill>
                  <a:srgbClr val="002060"/>
                </a:solidFill>
              </a:rPr>
              <a:t>Jo, </a:t>
            </a:r>
            <a:r>
              <a:rPr lang="sv-SE" sz="2800" dirty="0">
                <a:solidFill>
                  <a:srgbClr val="002060"/>
                </a:solidFill>
              </a:rPr>
              <a:t>man </a:t>
            </a:r>
            <a:r>
              <a:rPr lang="sv-SE" sz="2800" dirty="0" smtClean="0">
                <a:solidFill>
                  <a:srgbClr val="002060"/>
                </a:solidFill>
              </a:rPr>
              <a:t>skapar </a:t>
            </a:r>
            <a:r>
              <a:rPr lang="sv-SE" sz="2800" dirty="0" err="1" smtClean="0">
                <a:solidFill>
                  <a:srgbClr val="002060"/>
                </a:solidFill>
              </a:rPr>
              <a:t>Fifohazana</a:t>
            </a:r>
            <a:r>
              <a:rPr lang="sv-SE" sz="2800" dirty="0">
                <a:solidFill>
                  <a:srgbClr val="002060"/>
                </a:solidFill>
              </a:rPr>
              <a:t>: </a:t>
            </a:r>
            <a:r>
              <a:rPr lang="sv-SE" sz="2800" dirty="0" smtClean="0">
                <a:solidFill>
                  <a:srgbClr val="002060"/>
                </a:solidFill>
              </a:rPr>
              <a:t>Visar </a:t>
            </a:r>
            <a:r>
              <a:rPr lang="sv-SE" sz="2800" dirty="0">
                <a:solidFill>
                  <a:srgbClr val="002060"/>
                </a:solidFill>
              </a:rPr>
              <a:t>att den kristne guden är starkare än andarna. </a:t>
            </a:r>
          </a:p>
          <a:p>
            <a:r>
              <a:rPr lang="sv-SE" sz="2800" dirty="0" smtClean="0"/>
              <a:t> </a:t>
            </a:r>
            <a:endParaRPr lang="sv-SE" sz="2800" dirty="0"/>
          </a:p>
          <a:p>
            <a:r>
              <a:rPr lang="sv-SE" sz="2800" dirty="0" smtClean="0"/>
              <a:t> </a:t>
            </a:r>
            <a:endParaRPr lang="sv-SE" sz="2800" dirty="0"/>
          </a:p>
          <a:p>
            <a:endParaRPr lang="sv-SE" sz="4000" b="1" dirty="0">
              <a:solidFill>
                <a:srgbClr val="002060"/>
              </a:solidFill>
            </a:endParaRPr>
          </a:p>
          <a:p>
            <a:endParaRPr lang="sv-SE" sz="4000" b="1" dirty="0"/>
          </a:p>
          <a:p>
            <a:endParaRPr lang="sv-SE" dirty="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566" y="3199558"/>
            <a:ext cx="4069296" cy="2441578"/>
          </a:xfrm>
          <a:prstGeom prst="rect">
            <a:avLst/>
          </a:prstGeom>
        </p:spPr>
      </p:pic>
    </p:spTree>
    <p:extLst>
      <p:ext uri="{BB962C8B-B14F-4D97-AF65-F5344CB8AC3E}">
        <p14:creationId xmlns:p14="http://schemas.microsoft.com/office/powerpoint/2010/main" val="4217135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188640"/>
            <a:ext cx="7920880" cy="60939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755576" y="188640"/>
            <a:ext cx="7635717" cy="6093976"/>
          </a:xfrm>
          <a:prstGeom prst="rect">
            <a:avLst/>
          </a:prstGeom>
          <a:noFill/>
        </p:spPr>
        <p:txBody>
          <a:bodyPr wrap="square" rtlCol="0">
            <a:spAutoFit/>
          </a:bodyPr>
          <a:lstStyle/>
          <a:p>
            <a:pPr>
              <a:defRPr/>
            </a:pPr>
            <a:endParaRPr lang="en-US" sz="1000" b="1" dirty="0" smtClean="0">
              <a:solidFill>
                <a:srgbClr val="002060"/>
              </a:solidFill>
            </a:endParaRPr>
          </a:p>
          <a:p>
            <a:pPr>
              <a:defRPr/>
            </a:pPr>
            <a:r>
              <a:rPr lang="en-US" sz="3600" b="1" dirty="0" err="1" smtClean="0">
                <a:solidFill>
                  <a:srgbClr val="00B050"/>
                </a:solidFill>
              </a:rPr>
              <a:t>Några</a:t>
            </a:r>
            <a:r>
              <a:rPr lang="en-US" sz="3600" b="1" dirty="0" smtClean="0">
                <a:solidFill>
                  <a:srgbClr val="00B050"/>
                </a:solidFill>
              </a:rPr>
              <a:t> </a:t>
            </a:r>
            <a:r>
              <a:rPr lang="en-US" sz="3600" b="1" dirty="0" err="1" smtClean="0">
                <a:solidFill>
                  <a:srgbClr val="00B050"/>
                </a:solidFill>
              </a:rPr>
              <a:t>exempel</a:t>
            </a:r>
            <a:endParaRPr lang="en-US" sz="3600" b="1" dirty="0" smtClean="0">
              <a:solidFill>
                <a:srgbClr val="00B050"/>
              </a:solidFill>
            </a:endParaRPr>
          </a:p>
          <a:p>
            <a:pPr>
              <a:defRPr/>
            </a:pPr>
            <a:endParaRPr lang="en-US" sz="800" b="1" dirty="0" smtClean="0">
              <a:solidFill>
                <a:srgbClr val="002060"/>
              </a:solidFill>
            </a:endParaRPr>
          </a:p>
          <a:p>
            <a:pPr>
              <a:defRPr/>
            </a:pPr>
            <a:r>
              <a:rPr lang="en-US" sz="2800" b="1" dirty="0" err="1" smtClean="0">
                <a:solidFill>
                  <a:srgbClr val="002060"/>
                </a:solidFill>
              </a:rPr>
              <a:t>Tvårikesläran</a:t>
            </a:r>
            <a:r>
              <a:rPr lang="en-US" sz="2800" b="1" dirty="0" smtClean="0">
                <a:solidFill>
                  <a:srgbClr val="002060"/>
                </a:solidFill>
              </a:rPr>
              <a:t> – ILCO, FLM</a:t>
            </a:r>
            <a:endParaRPr lang="en-US" sz="2800" b="1" dirty="0">
              <a:solidFill>
                <a:srgbClr val="002060"/>
              </a:solidFill>
            </a:endParaRPr>
          </a:p>
          <a:p>
            <a:pPr>
              <a:defRPr/>
            </a:pPr>
            <a:r>
              <a:rPr lang="en-US" sz="2800" dirty="0" err="1">
                <a:solidFill>
                  <a:srgbClr val="C00000"/>
                </a:solidFill>
              </a:rPr>
              <a:t>Gud</a:t>
            </a:r>
            <a:r>
              <a:rPr lang="en-US" sz="2800" dirty="0">
                <a:solidFill>
                  <a:srgbClr val="C00000"/>
                </a:solidFill>
              </a:rPr>
              <a:t> </a:t>
            </a:r>
            <a:r>
              <a:rPr lang="en-US" sz="2800" dirty="0" err="1">
                <a:solidFill>
                  <a:srgbClr val="C00000"/>
                </a:solidFill>
              </a:rPr>
              <a:t>relaterar</a:t>
            </a:r>
            <a:r>
              <a:rPr lang="en-US" sz="2800" dirty="0">
                <a:solidFill>
                  <a:srgbClr val="C00000"/>
                </a:solidFill>
              </a:rPr>
              <a:t> till </a:t>
            </a:r>
            <a:r>
              <a:rPr lang="en-US" sz="2800" dirty="0" err="1">
                <a:solidFill>
                  <a:srgbClr val="C00000"/>
                </a:solidFill>
              </a:rPr>
              <a:t>världen</a:t>
            </a:r>
            <a:r>
              <a:rPr lang="en-US" sz="2800" dirty="0">
                <a:solidFill>
                  <a:srgbClr val="C00000"/>
                </a:solidFill>
              </a:rPr>
              <a:t> </a:t>
            </a:r>
            <a:r>
              <a:rPr lang="en-US" sz="2800" dirty="0" err="1">
                <a:solidFill>
                  <a:srgbClr val="C00000"/>
                </a:solidFill>
              </a:rPr>
              <a:t>på</a:t>
            </a:r>
            <a:r>
              <a:rPr lang="en-US" sz="2800" dirty="0">
                <a:solidFill>
                  <a:srgbClr val="C00000"/>
                </a:solidFill>
              </a:rPr>
              <a:t> </a:t>
            </a:r>
            <a:r>
              <a:rPr lang="en-US" sz="2800" dirty="0" err="1">
                <a:solidFill>
                  <a:srgbClr val="C00000"/>
                </a:solidFill>
              </a:rPr>
              <a:t>två</a:t>
            </a:r>
            <a:r>
              <a:rPr lang="en-US" sz="2800" dirty="0">
                <a:solidFill>
                  <a:srgbClr val="C00000"/>
                </a:solidFill>
              </a:rPr>
              <a:t> </a:t>
            </a:r>
            <a:r>
              <a:rPr lang="en-US" sz="2800" dirty="0" err="1">
                <a:solidFill>
                  <a:srgbClr val="C00000"/>
                </a:solidFill>
              </a:rPr>
              <a:t>sätt</a:t>
            </a:r>
            <a:r>
              <a:rPr lang="en-US" sz="2800" dirty="0">
                <a:solidFill>
                  <a:srgbClr val="C00000"/>
                </a:solidFill>
              </a:rPr>
              <a:t>. </a:t>
            </a:r>
            <a:endParaRPr lang="en-US" sz="2800" dirty="0">
              <a:solidFill>
                <a:srgbClr val="00B050"/>
              </a:solidFill>
            </a:endParaRPr>
          </a:p>
          <a:p>
            <a:pPr>
              <a:defRPr/>
            </a:pPr>
            <a:r>
              <a:rPr lang="en-US" sz="2800" b="1" dirty="0" err="1">
                <a:solidFill>
                  <a:srgbClr val="002060"/>
                </a:solidFill>
              </a:rPr>
              <a:t>Allmänna</a:t>
            </a:r>
            <a:r>
              <a:rPr lang="en-US" sz="2800" b="1" dirty="0">
                <a:solidFill>
                  <a:srgbClr val="002060"/>
                </a:solidFill>
              </a:rPr>
              <a:t> </a:t>
            </a:r>
            <a:r>
              <a:rPr lang="en-US" sz="2800" b="1" dirty="0" err="1" smtClean="0">
                <a:solidFill>
                  <a:srgbClr val="002060"/>
                </a:solidFill>
              </a:rPr>
              <a:t>prästadömet</a:t>
            </a:r>
            <a:r>
              <a:rPr lang="en-US" sz="2800" b="1" dirty="0" smtClean="0">
                <a:solidFill>
                  <a:srgbClr val="002060"/>
                </a:solidFill>
              </a:rPr>
              <a:t> – ILCO, FLM</a:t>
            </a:r>
            <a:endParaRPr lang="en-US" sz="2800" b="1" dirty="0">
              <a:solidFill>
                <a:srgbClr val="002060"/>
              </a:solidFill>
            </a:endParaRPr>
          </a:p>
          <a:p>
            <a:pPr>
              <a:defRPr/>
            </a:pPr>
            <a:r>
              <a:rPr lang="en-US" sz="2800" dirty="0">
                <a:solidFill>
                  <a:srgbClr val="C00000"/>
                </a:solidFill>
              </a:rPr>
              <a:t>1 Pet. 2:9. “Men </a:t>
            </a:r>
            <a:r>
              <a:rPr lang="en-US" sz="2800" dirty="0" err="1">
                <a:solidFill>
                  <a:srgbClr val="C00000"/>
                </a:solidFill>
              </a:rPr>
              <a:t>ni</a:t>
            </a:r>
            <a:r>
              <a:rPr lang="en-US" sz="2800" dirty="0">
                <a:solidFill>
                  <a:srgbClr val="C00000"/>
                </a:solidFill>
              </a:rPr>
              <a:t> </a:t>
            </a:r>
            <a:r>
              <a:rPr lang="en-US" sz="2800" dirty="0" err="1">
                <a:solidFill>
                  <a:srgbClr val="C00000"/>
                </a:solidFill>
              </a:rPr>
              <a:t>är</a:t>
            </a:r>
            <a:r>
              <a:rPr lang="en-US" sz="2800" dirty="0">
                <a:solidFill>
                  <a:srgbClr val="C00000"/>
                </a:solidFill>
              </a:rPr>
              <a:t> </a:t>
            </a:r>
            <a:r>
              <a:rPr lang="en-US" sz="2800" dirty="0" err="1">
                <a:solidFill>
                  <a:srgbClr val="C00000"/>
                </a:solidFill>
              </a:rPr>
              <a:t>ett</a:t>
            </a:r>
            <a:r>
              <a:rPr lang="en-US" sz="2800" dirty="0">
                <a:solidFill>
                  <a:srgbClr val="C00000"/>
                </a:solidFill>
              </a:rPr>
              <a:t> </a:t>
            </a:r>
            <a:r>
              <a:rPr lang="en-US" sz="2800" dirty="0" err="1">
                <a:solidFill>
                  <a:srgbClr val="C00000"/>
                </a:solidFill>
              </a:rPr>
              <a:t>utvalt</a:t>
            </a:r>
            <a:r>
              <a:rPr lang="en-US" sz="2800" dirty="0">
                <a:solidFill>
                  <a:srgbClr val="C00000"/>
                </a:solidFill>
              </a:rPr>
              <a:t> </a:t>
            </a:r>
            <a:r>
              <a:rPr lang="en-US" sz="2800" dirty="0" err="1">
                <a:solidFill>
                  <a:srgbClr val="C00000"/>
                </a:solidFill>
              </a:rPr>
              <a:t>släkte</a:t>
            </a:r>
            <a:r>
              <a:rPr lang="en-US" sz="2800" dirty="0">
                <a:solidFill>
                  <a:srgbClr val="C00000"/>
                </a:solidFill>
              </a:rPr>
              <a:t>, </a:t>
            </a:r>
            <a:r>
              <a:rPr lang="en-US" sz="2800" dirty="0" err="1">
                <a:solidFill>
                  <a:srgbClr val="C00000"/>
                </a:solidFill>
              </a:rPr>
              <a:t>kungar</a:t>
            </a:r>
            <a:r>
              <a:rPr lang="en-US" sz="2800" dirty="0">
                <a:solidFill>
                  <a:srgbClr val="C00000"/>
                </a:solidFill>
              </a:rPr>
              <a:t> </a:t>
            </a:r>
            <a:r>
              <a:rPr lang="en-US" sz="2800" dirty="0" err="1">
                <a:solidFill>
                  <a:srgbClr val="C00000"/>
                </a:solidFill>
              </a:rPr>
              <a:t>och</a:t>
            </a:r>
            <a:r>
              <a:rPr lang="en-US" sz="2800" dirty="0">
                <a:solidFill>
                  <a:srgbClr val="C00000"/>
                </a:solidFill>
              </a:rPr>
              <a:t> </a:t>
            </a:r>
            <a:r>
              <a:rPr lang="en-US" sz="2800" dirty="0" err="1">
                <a:solidFill>
                  <a:srgbClr val="C00000"/>
                </a:solidFill>
              </a:rPr>
              <a:t>präster</a:t>
            </a:r>
            <a:r>
              <a:rPr lang="en-US" sz="2800" dirty="0">
                <a:solidFill>
                  <a:srgbClr val="C00000"/>
                </a:solidFill>
              </a:rPr>
              <a:t>, </a:t>
            </a:r>
            <a:r>
              <a:rPr lang="en-US" sz="2800" dirty="0" err="1">
                <a:solidFill>
                  <a:srgbClr val="C00000"/>
                </a:solidFill>
              </a:rPr>
              <a:t>ett</a:t>
            </a:r>
            <a:r>
              <a:rPr lang="en-US" sz="2800" dirty="0">
                <a:solidFill>
                  <a:srgbClr val="C00000"/>
                </a:solidFill>
              </a:rPr>
              <a:t> </a:t>
            </a:r>
            <a:r>
              <a:rPr lang="en-US" sz="2800" dirty="0" err="1">
                <a:solidFill>
                  <a:srgbClr val="C00000"/>
                </a:solidFill>
              </a:rPr>
              <a:t>heligt</a:t>
            </a:r>
            <a:r>
              <a:rPr lang="en-US" sz="2800" dirty="0">
                <a:solidFill>
                  <a:srgbClr val="C00000"/>
                </a:solidFill>
              </a:rPr>
              <a:t> folk, </a:t>
            </a:r>
            <a:r>
              <a:rPr lang="en-US" sz="2800" dirty="0" err="1">
                <a:solidFill>
                  <a:srgbClr val="C00000"/>
                </a:solidFill>
              </a:rPr>
              <a:t>Guds</a:t>
            </a:r>
            <a:r>
              <a:rPr lang="en-US" sz="2800" dirty="0">
                <a:solidFill>
                  <a:srgbClr val="C00000"/>
                </a:solidFill>
              </a:rPr>
              <a:t> </a:t>
            </a:r>
            <a:r>
              <a:rPr lang="en-US" sz="2800" dirty="0" err="1">
                <a:solidFill>
                  <a:srgbClr val="C00000"/>
                </a:solidFill>
              </a:rPr>
              <a:t>eget</a:t>
            </a:r>
            <a:r>
              <a:rPr lang="en-US" sz="2800" dirty="0">
                <a:solidFill>
                  <a:srgbClr val="C00000"/>
                </a:solidFill>
              </a:rPr>
              <a:t> folk </a:t>
            </a:r>
            <a:r>
              <a:rPr lang="en-US" sz="2800" dirty="0" err="1">
                <a:solidFill>
                  <a:srgbClr val="C00000"/>
                </a:solidFill>
              </a:rPr>
              <a:t>som</a:t>
            </a:r>
            <a:r>
              <a:rPr lang="en-US" sz="2800" dirty="0">
                <a:solidFill>
                  <a:srgbClr val="C00000"/>
                </a:solidFill>
              </a:rPr>
              <a:t> </a:t>
            </a:r>
            <a:r>
              <a:rPr lang="en-US" sz="2800" dirty="0" err="1">
                <a:solidFill>
                  <a:srgbClr val="C00000"/>
                </a:solidFill>
              </a:rPr>
              <a:t>skall</a:t>
            </a:r>
            <a:r>
              <a:rPr lang="en-US" sz="2800" dirty="0">
                <a:solidFill>
                  <a:srgbClr val="C00000"/>
                </a:solidFill>
              </a:rPr>
              <a:t> </a:t>
            </a:r>
            <a:r>
              <a:rPr lang="en-US" sz="2800" dirty="0" err="1">
                <a:solidFill>
                  <a:srgbClr val="C00000"/>
                </a:solidFill>
              </a:rPr>
              <a:t>förkunna</a:t>
            </a:r>
            <a:r>
              <a:rPr lang="en-US" sz="2800" dirty="0">
                <a:solidFill>
                  <a:srgbClr val="C00000"/>
                </a:solidFill>
              </a:rPr>
              <a:t> </a:t>
            </a:r>
            <a:r>
              <a:rPr lang="en-US" sz="2800" dirty="0" err="1">
                <a:solidFill>
                  <a:srgbClr val="C00000"/>
                </a:solidFill>
              </a:rPr>
              <a:t>hans</a:t>
            </a:r>
            <a:r>
              <a:rPr lang="en-US" sz="2800" dirty="0">
                <a:solidFill>
                  <a:srgbClr val="C00000"/>
                </a:solidFill>
              </a:rPr>
              <a:t> </a:t>
            </a:r>
            <a:r>
              <a:rPr lang="en-US" sz="2800" dirty="0" err="1">
                <a:solidFill>
                  <a:srgbClr val="C00000"/>
                </a:solidFill>
              </a:rPr>
              <a:t>storverk</a:t>
            </a:r>
            <a:r>
              <a:rPr lang="en-US" sz="2800" dirty="0">
                <a:solidFill>
                  <a:srgbClr val="C00000"/>
                </a:solidFill>
              </a:rPr>
              <a:t>”.  - </a:t>
            </a:r>
            <a:r>
              <a:rPr lang="en-US" sz="2800" dirty="0" err="1">
                <a:solidFill>
                  <a:srgbClr val="C00000"/>
                </a:solidFill>
              </a:rPr>
              <a:t>Vägen</a:t>
            </a:r>
            <a:r>
              <a:rPr lang="en-US" sz="2800" dirty="0">
                <a:solidFill>
                  <a:srgbClr val="C00000"/>
                </a:solidFill>
              </a:rPr>
              <a:t> till </a:t>
            </a:r>
            <a:r>
              <a:rPr lang="en-US" sz="2800" dirty="0" err="1">
                <a:solidFill>
                  <a:srgbClr val="C00000"/>
                </a:solidFill>
              </a:rPr>
              <a:t>Gud</a:t>
            </a:r>
            <a:r>
              <a:rPr lang="en-US" sz="2800" dirty="0">
                <a:solidFill>
                  <a:srgbClr val="C00000"/>
                </a:solidFill>
              </a:rPr>
              <a:t> </a:t>
            </a:r>
            <a:r>
              <a:rPr lang="en-US" sz="2800" dirty="0" err="1">
                <a:solidFill>
                  <a:srgbClr val="C00000"/>
                </a:solidFill>
              </a:rPr>
              <a:t>behöver</a:t>
            </a:r>
            <a:r>
              <a:rPr lang="en-US" sz="2800" dirty="0">
                <a:solidFill>
                  <a:srgbClr val="C00000"/>
                </a:solidFill>
              </a:rPr>
              <a:t> </a:t>
            </a:r>
            <a:r>
              <a:rPr lang="en-US" sz="2800" dirty="0" err="1">
                <a:solidFill>
                  <a:srgbClr val="C00000"/>
                </a:solidFill>
              </a:rPr>
              <a:t>inte</a:t>
            </a:r>
            <a:r>
              <a:rPr lang="en-US" sz="2800" dirty="0">
                <a:solidFill>
                  <a:srgbClr val="C00000"/>
                </a:solidFill>
              </a:rPr>
              <a:t> </a:t>
            </a:r>
            <a:r>
              <a:rPr lang="en-US" sz="2800" dirty="0" err="1">
                <a:solidFill>
                  <a:srgbClr val="C00000"/>
                </a:solidFill>
              </a:rPr>
              <a:t>gå</a:t>
            </a:r>
            <a:r>
              <a:rPr lang="en-US" sz="2800" dirty="0">
                <a:solidFill>
                  <a:srgbClr val="C00000"/>
                </a:solidFill>
              </a:rPr>
              <a:t> </a:t>
            </a:r>
            <a:r>
              <a:rPr lang="en-US" sz="2800" dirty="0" err="1">
                <a:solidFill>
                  <a:srgbClr val="C00000"/>
                </a:solidFill>
              </a:rPr>
              <a:t>genom</a:t>
            </a:r>
            <a:r>
              <a:rPr lang="en-US" sz="2800" dirty="0">
                <a:solidFill>
                  <a:srgbClr val="C00000"/>
                </a:solidFill>
              </a:rPr>
              <a:t> </a:t>
            </a:r>
            <a:r>
              <a:rPr lang="en-US" sz="2800" dirty="0" err="1">
                <a:solidFill>
                  <a:srgbClr val="C00000"/>
                </a:solidFill>
              </a:rPr>
              <a:t>prästerna</a:t>
            </a:r>
            <a:r>
              <a:rPr lang="en-US" sz="2800" dirty="0">
                <a:solidFill>
                  <a:srgbClr val="C00000"/>
                </a:solidFill>
              </a:rPr>
              <a:t>. </a:t>
            </a:r>
            <a:endParaRPr lang="en-US" sz="2800" dirty="0">
              <a:solidFill>
                <a:srgbClr val="00B050"/>
              </a:solidFill>
            </a:endParaRPr>
          </a:p>
          <a:p>
            <a:pPr>
              <a:defRPr/>
            </a:pPr>
            <a:r>
              <a:rPr lang="en-US" sz="2800" b="1" dirty="0" err="1" smtClean="0">
                <a:solidFill>
                  <a:srgbClr val="002060"/>
                </a:solidFill>
              </a:rPr>
              <a:t>Kallelsetanken</a:t>
            </a:r>
            <a:r>
              <a:rPr lang="en-US" sz="2800" b="1" dirty="0" smtClean="0">
                <a:solidFill>
                  <a:srgbClr val="002060"/>
                </a:solidFill>
              </a:rPr>
              <a:t> – ILCO </a:t>
            </a:r>
            <a:endParaRPr lang="en-US" sz="2800" b="1" dirty="0">
              <a:solidFill>
                <a:srgbClr val="002060"/>
              </a:solidFill>
            </a:endParaRPr>
          </a:p>
          <a:p>
            <a:pPr>
              <a:defRPr/>
            </a:pPr>
            <a:r>
              <a:rPr lang="en-US" sz="2800" dirty="0" err="1">
                <a:solidFill>
                  <a:srgbClr val="C00000"/>
                </a:solidFill>
              </a:rPr>
              <a:t>Alla</a:t>
            </a:r>
            <a:r>
              <a:rPr lang="en-US" sz="2800" dirty="0">
                <a:solidFill>
                  <a:srgbClr val="C00000"/>
                </a:solidFill>
              </a:rPr>
              <a:t> </a:t>
            </a:r>
            <a:r>
              <a:rPr lang="en-US" sz="2800" dirty="0" err="1">
                <a:solidFill>
                  <a:srgbClr val="C00000"/>
                </a:solidFill>
              </a:rPr>
              <a:t>kallelser</a:t>
            </a:r>
            <a:r>
              <a:rPr lang="en-US" sz="2800" dirty="0">
                <a:solidFill>
                  <a:srgbClr val="C00000"/>
                </a:solidFill>
              </a:rPr>
              <a:t> </a:t>
            </a:r>
            <a:r>
              <a:rPr lang="en-US" sz="2800" dirty="0" err="1">
                <a:solidFill>
                  <a:srgbClr val="C00000"/>
                </a:solidFill>
              </a:rPr>
              <a:t>lika</a:t>
            </a:r>
            <a:r>
              <a:rPr lang="en-US" sz="2800" dirty="0">
                <a:solidFill>
                  <a:srgbClr val="C00000"/>
                </a:solidFill>
              </a:rPr>
              <a:t> </a:t>
            </a:r>
            <a:r>
              <a:rPr lang="en-US" sz="2800" dirty="0" err="1">
                <a:solidFill>
                  <a:srgbClr val="C00000"/>
                </a:solidFill>
              </a:rPr>
              <a:t>värda</a:t>
            </a:r>
            <a:r>
              <a:rPr lang="en-US" sz="2800" dirty="0">
                <a:solidFill>
                  <a:srgbClr val="C00000"/>
                </a:solidFill>
              </a:rPr>
              <a:t> </a:t>
            </a:r>
            <a:r>
              <a:rPr lang="en-US" sz="2800" dirty="0" err="1">
                <a:solidFill>
                  <a:srgbClr val="C00000"/>
                </a:solidFill>
              </a:rPr>
              <a:t>för</a:t>
            </a:r>
            <a:r>
              <a:rPr lang="en-US" sz="2800" dirty="0">
                <a:solidFill>
                  <a:srgbClr val="C00000"/>
                </a:solidFill>
              </a:rPr>
              <a:t> </a:t>
            </a:r>
            <a:r>
              <a:rPr lang="en-US" sz="2800" dirty="0" err="1">
                <a:solidFill>
                  <a:srgbClr val="C00000"/>
                </a:solidFill>
              </a:rPr>
              <a:t>Gud</a:t>
            </a:r>
            <a:r>
              <a:rPr lang="en-US" sz="2800" dirty="0">
                <a:solidFill>
                  <a:srgbClr val="C00000"/>
                </a:solidFill>
              </a:rPr>
              <a:t>. </a:t>
            </a:r>
            <a:endParaRPr lang="en-US" sz="2800" dirty="0">
              <a:solidFill>
                <a:srgbClr val="00B050"/>
              </a:solidFill>
            </a:endParaRPr>
          </a:p>
          <a:p>
            <a:pPr>
              <a:defRPr/>
            </a:pPr>
            <a:r>
              <a:rPr lang="en-US" sz="2800" b="1" dirty="0" err="1" smtClean="0">
                <a:solidFill>
                  <a:srgbClr val="002060"/>
                </a:solidFill>
              </a:rPr>
              <a:t>Rättfärdiggörelseläran</a:t>
            </a:r>
            <a:r>
              <a:rPr lang="en-US" sz="2800" b="1" smtClean="0">
                <a:solidFill>
                  <a:srgbClr val="002060"/>
                </a:solidFill>
              </a:rPr>
              <a:t> – IECLB </a:t>
            </a:r>
            <a:r>
              <a:rPr lang="en-US" sz="2800" smtClean="0">
                <a:solidFill>
                  <a:srgbClr val="C00000"/>
                </a:solidFill>
              </a:rPr>
              <a:t> </a:t>
            </a:r>
            <a:endParaRPr lang="en-US" sz="2800" dirty="0">
              <a:solidFill>
                <a:srgbClr val="C00000"/>
              </a:solidFill>
            </a:endParaRPr>
          </a:p>
          <a:p>
            <a:pPr>
              <a:defRPr/>
            </a:pPr>
            <a:r>
              <a:rPr lang="en-US" sz="2800" dirty="0" err="1">
                <a:solidFill>
                  <a:srgbClr val="C00000"/>
                </a:solidFill>
              </a:rPr>
              <a:t>Gud</a:t>
            </a:r>
            <a:r>
              <a:rPr lang="en-US" sz="2800" dirty="0">
                <a:solidFill>
                  <a:srgbClr val="C00000"/>
                </a:solidFill>
              </a:rPr>
              <a:t> </a:t>
            </a:r>
            <a:r>
              <a:rPr lang="en-US" sz="2800" dirty="0" err="1">
                <a:solidFill>
                  <a:srgbClr val="C00000"/>
                </a:solidFill>
              </a:rPr>
              <a:t>rättfärdiggör</a:t>
            </a:r>
            <a:r>
              <a:rPr lang="en-US" sz="2800" dirty="0">
                <a:solidFill>
                  <a:srgbClr val="C00000"/>
                </a:solidFill>
              </a:rPr>
              <a:t>. </a:t>
            </a:r>
            <a:r>
              <a:rPr lang="en-US" sz="2800" dirty="0" err="1">
                <a:solidFill>
                  <a:srgbClr val="C00000"/>
                </a:solidFill>
              </a:rPr>
              <a:t>Människan</a:t>
            </a:r>
            <a:r>
              <a:rPr lang="en-US" sz="2800" dirty="0">
                <a:solidFill>
                  <a:srgbClr val="C00000"/>
                </a:solidFill>
              </a:rPr>
              <a:t> </a:t>
            </a:r>
            <a:r>
              <a:rPr lang="en-US" sz="2800" dirty="0" err="1">
                <a:solidFill>
                  <a:srgbClr val="C00000"/>
                </a:solidFill>
              </a:rPr>
              <a:t>är</a:t>
            </a:r>
            <a:r>
              <a:rPr lang="en-US" sz="2800" dirty="0">
                <a:solidFill>
                  <a:srgbClr val="C00000"/>
                </a:solidFill>
              </a:rPr>
              <a:t> </a:t>
            </a:r>
            <a:r>
              <a:rPr lang="en-US" sz="2800" dirty="0" err="1">
                <a:solidFill>
                  <a:srgbClr val="C00000"/>
                </a:solidFill>
              </a:rPr>
              <a:t>samtidigt</a:t>
            </a:r>
            <a:r>
              <a:rPr lang="en-US" sz="2800" dirty="0">
                <a:solidFill>
                  <a:srgbClr val="C00000"/>
                </a:solidFill>
              </a:rPr>
              <a:t> </a:t>
            </a:r>
            <a:r>
              <a:rPr lang="en-US" sz="2800" dirty="0" err="1">
                <a:solidFill>
                  <a:srgbClr val="C00000"/>
                </a:solidFill>
              </a:rPr>
              <a:t>syndare</a:t>
            </a:r>
            <a:r>
              <a:rPr lang="en-US" sz="2800" dirty="0">
                <a:solidFill>
                  <a:srgbClr val="C00000"/>
                </a:solidFill>
              </a:rPr>
              <a:t> </a:t>
            </a:r>
            <a:r>
              <a:rPr lang="en-US" sz="2800" dirty="0" err="1" smtClean="0">
                <a:solidFill>
                  <a:srgbClr val="C00000"/>
                </a:solidFill>
              </a:rPr>
              <a:t>och</a:t>
            </a:r>
            <a:r>
              <a:rPr lang="en-US" sz="2800" dirty="0">
                <a:solidFill>
                  <a:srgbClr val="C00000"/>
                </a:solidFill>
              </a:rPr>
              <a:t> </a:t>
            </a:r>
            <a:r>
              <a:rPr lang="en-US" sz="2800" dirty="0" err="1" smtClean="0">
                <a:solidFill>
                  <a:srgbClr val="C00000"/>
                </a:solidFill>
              </a:rPr>
              <a:t>rättfärdig</a:t>
            </a:r>
            <a:r>
              <a:rPr lang="en-US" sz="2800" dirty="0">
                <a:solidFill>
                  <a:srgbClr val="C00000"/>
                </a:solidFill>
              </a:rPr>
              <a:t>. </a:t>
            </a:r>
            <a:endParaRPr lang="en-US" sz="2800" dirty="0">
              <a:solidFill>
                <a:srgbClr val="00B050"/>
              </a:solidFill>
            </a:endParaRPr>
          </a:p>
        </p:txBody>
      </p:sp>
    </p:spTree>
    <p:extLst>
      <p:ext uri="{BB962C8B-B14F-4D97-AF65-F5344CB8AC3E}">
        <p14:creationId xmlns:p14="http://schemas.microsoft.com/office/powerpoint/2010/main" val="3798375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848599"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8352928" cy="413129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1026527" y="126059"/>
            <a:ext cx="7416824" cy="4001095"/>
          </a:xfrm>
          <a:prstGeom prst="rect">
            <a:avLst/>
          </a:prstGeom>
          <a:noFill/>
        </p:spPr>
        <p:txBody>
          <a:bodyPr wrap="square" rtlCol="0">
            <a:spAutoFit/>
          </a:bodyPr>
          <a:lstStyle/>
          <a:p>
            <a:pPr>
              <a:defRPr/>
            </a:pPr>
            <a:endParaRPr lang="en-US" sz="3600" b="1" dirty="0" smtClean="0">
              <a:solidFill>
                <a:srgbClr val="002060"/>
              </a:solidFill>
            </a:endParaRPr>
          </a:p>
          <a:p>
            <a:pPr>
              <a:defRPr/>
            </a:pPr>
            <a:r>
              <a:rPr lang="en-US" sz="4000" b="1" dirty="0" err="1" smtClean="0">
                <a:solidFill>
                  <a:srgbClr val="002060"/>
                </a:solidFill>
              </a:rPr>
              <a:t>Tror</a:t>
            </a:r>
            <a:r>
              <a:rPr lang="en-US" sz="4000" b="1" dirty="0" smtClean="0">
                <a:solidFill>
                  <a:srgbClr val="002060"/>
                </a:solidFill>
              </a:rPr>
              <a:t> </a:t>
            </a:r>
            <a:r>
              <a:rPr lang="en-US" sz="4000" b="1" dirty="0" err="1" smtClean="0">
                <a:solidFill>
                  <a:srgbClr val="002060"/>
                </a:solidFill>
              </a:rPr>
              <a:t>att</a:t>
            </a:r>
            <a:r>
              <a:rPr lang="en-US" sz="4000" b="1" dirty="0" smtClean="0">
                <a:solidFill>
                  <a:srgbClr val="002060"/>
                </a:solidFill>
              </a:rPr>
              <a:t> </a:t>
            </a:r>
            <a:r>
              <a:rPr lang="en-US" sz="4000" b="1" dirty="0" err="1" smtClean="0">
                <a:solidFill>
                  <a:srgbClr val="002060"/>
                </a:solidFill>
              </a:rPr>
              <a:t>det</a:t>
            </a:r>
            <a:r>
              <a:rPr lang="en-US" sz="4000" b="1" dirty="0" smtClean="0">
                <a:solidFill>
                  <a:srgbClr val="002060"/>
                </a:solidFill>
              </a:rPr>
              <a:t> </a:t>
            </a:r>
            <a:r>
              <a:rPr lang="en-US" sz="4000" b="1" dirty="0" err="1" smtClean="0">
                <a:solidFill>
                  <a:srgbClr val="002060"/>
                </a:solidFill>
              </a:rPr>
              <a:t>ser</a:t>
            </a:r>
            <a:r>
              <a:rPr lang="en-US" sz="4000" b="1" dirty="0" smtClean="0">
                <a:solidFill>
                  <a:srgbClr val="002060"/>
                </a:solidFill>
              </a:rPr>
              <a:t> </a:t>
            </a:r>
            <a:r>
              <a:rPr lang="en-US" sz="4000" b="1" dirty="0" err="1" smtClean="0">
                <a:solidFill>
                  <a:srgbClr val="002060"/>
                </a:solidFill>
              </a:rPr>
              <a:t>ut</a:t>
            </a:r>
            <a:r>
              <a:rPr lang="en-US" sz="4000" b="1" dirty="0" smtClean="0">
                <a:solidFill>
                  <a:srgbClr val="002060"/>
                </a:solidFill>
              </a:rPr>
              <a:t> </a:t>
            </a:r>
            <a:r>
              <a:rPr lang="en-US" sz="4000" b="1" dirty="0" err="1" smtClean="0">
                <a:solidFill>
                  <a:srgbClr val="002060"/>
                </a:solidFill>
              </a:rPr>
              <a:t>på</a:t>
            </a:r>
            <a:r>
              <a:rPr lang="en-US" sz="4000" b="1" dirty="0" smtClean="0">
                <a:solidFill>
                  <a:srgbClr val="002060"/>
                </a:solidFill>
              </a:rPr>
              <a:t> </a:t>
            </a:r>
            <a:r>
              <a:rPr lang="en-US" sz="4000" b="1" dirty="0" err="1" smtClean="0">
                <a:solidFill>
                  <a:srgbClr val="002060"/>
                </a:solidFill>
              </a:rPr>
              <a:t>ungefär</a:t>
            </a:r>
            <a:r>
              <a:rPr lang="en-US" sz="4000" b="1" dirty="0" smtClean="0">
                <a:solidFill>
                  <a:srgbClr val="002060"/>
                </a:solidFill>
              </a:rPr>
              <a:t> </a:t>
            </a:r>
            <a:r>
              <a:rPr lang="en-US" sz="4000" b="1" dirty="0" err="1" smtClean="0">
                <a:solidFill>
                  <a:srgbClr val="002060"/>
                </a:solidFill>
              </a:rPr>
              <a:t>samma</a:t>
            </a:r>
            <a:r>
              <a:rPr lang="en-US" sz="4000" b="1" dirty="0" smtClean="0">
                <a:solidFill>
                  <a:srgbClr val="002060"/>
                </a:solidFill>
              </a:rPr>
              <a:t> </a:t>
            </a:r>
            <a:r>
              <a:rPr lang="en-US" sz="4000" b="1" dirty="0" err="1" smtClean="0">
                <a:solidFill>
                  <a:srgbClr val="002060"/>
                </a:solidFill>
              </a:rPr>
              <a:t>sätt</a:t>
            </a:r>
            <a:r>
              <a:rPr lang="en-US" sz="4000" b="1" dirty="0" smtClean="0">
                <a:solidFill>
                  <a:srgbClr val="002060"/>
                </a:solidFill>
              </a:rPr>
              <a:t> </a:t>
            </a:r>
            <a:r>
              <a:rPr lang="en-US" sz="4000" b="1" dirty="0" err="1" smtClean="0">
                <a:solidFill>
                  <a:srgbClr val="002060"/>
                </a:solidFill>
              </a:rPr>
              <a:t>här</a:t>
            </a:r>
            <a:r>
              <a:rPr lang="en-US" sz="4000" b="1" dirty="0" smtClean="0">
                <a:solidFill>
                  <a:srgbClr val="002060"/>
                </a:solidFill>
              </a:rPr>
              <a:t> i </a:t>
            </a:r>
            <a:r>
              <a:rPr lang="en-US" sz="4000" b="1" dirty="0" err="1" smtClean="0">
                <a:solidFill>
                  <a:srgbClr val="002060"/>
                </a:solidFill>
              </a:rPr>
              <a:t>Sverige</a:t>
            </a:r>
            <a:endParaRPr lang="en-US" sz="4000" b="1" dirty="0" smtClean="0">
              <a:solidFill>
                <a:srgbClr val="002060"/>
              </a:solidFill>
            </a:endParaRPr>
          </a:p>
          <a:p>
            <a:pPr>
              <a:defRPr/>
            </a:pPr>
            <a:endParaRPr lang="en-US" sz="800" b="1" dirty="0">
              <a:solidFill>
                <a:srgbClr val="002060"/>
              </a:solidFill>
            </a:endParaRPr>
          </a:p>
          <a:p>
            <a:pPr>
              <a:defRPr/>
            </a:pPr>
            <a:endParaRPr lang="en-US" b="1" dirty="0" smtClean="0">
              <a:solidFill>
                <a:srgbClr val="7030A0"/>
              </a:solidFill>
            </a:endParaRPr>
          </a:p>
          <a:p>
            <a:pPr>
              <a:defRPr/>
            </a:pPr>
            <a:r>
              <a:rPr lang="en-US" sz="3200" b="1" dirty="0" smtClean="0">
                <a:solidFill>
                  <a:srgbClr val="7030A0"/>
                </a:solidFill>
              </a:rPr>
              <a:t>Vi </a:t>
            </a:r>
            <a:r>
              <a:rPr lang="en-US" sz="3200" b="1" dirty="0" err="1" smtClean="0">
                <a:solidFill>
                  <a:srgbClr val="7030A0"/>
                </a:solidFill>
              </a:rPr>
              <a:t>är</a:t>
            </a:r>
            <a:r>
              <a:rPr lang="en-US" sz="3200" b="1" dirty="0" smtClean="0">
                <a:solidFill>
                  <a:srgbClr val="7030A0"/>
                </a:solidFill>
              </a:rPr>
              <a:t> </a:t>
            </a:r>
            <a:r>
              <a:rPr lang="en-US" sz="3200" b="1" dirty="0" err="1" smtClean="0">
                <a:solidFill>
                  <a:srgbClr val="7030A0"/>
                </a:solidFill>
              </a:rPr>
              <a:t>mer</a:t>
            </a:r>
            <a:r>
              <a:rPr lang="en-US" sz="3200" b="1" dirty="0" smtClean="0">
                <a:solidFill>
                  <a:srgbClr val="7030A0"/>
                </a:solidFill>
              </a:rPr>
              <a:t> </a:t>
            </a:r>
            <a:r>
              <a:rPr lang="en-US" sz="3200" b="1" dirty="0" err="1" smtClean="0">
                <a:solidFill>
                  <a:srgbClr val="7030A0"/>
                </a:solidFill>
              </a:rPr>
              <a:t>lutherska</a:t>
            </a:r>
            <a:r>
              <a:rPr lang="en-US" sz="3200" b="1" dirty="0" smtClean="0">
                <a:solidFill>
                  <a:srgbClr val="7030A0"/>
                </a:solidFill>
              </a:rPr>
              <a:t> </a:t>
            </a:r>
            <a:r>
              <a:rPr lang="en-US" sz="3200" b="1" dirty="0" err="1" smtClean="0">
                <a:solidFill>
                  <a:srgbClr val="7030A0"/>
                </a:solidFill>
              </a:rPr>
              <a:t>än</a:t>
            </a:r>
            <a:r>
              <a:rPr lang="en-US" sz="3200" b="1" dirty="0" smtClean="0">
                <a:solidFill>
                  <a:srgbClr val="7030A0"/>
                </a:solidFill>
              </a:rPr>
              <a:t> </a:t>
            </a:r>
            <a:r>
              <a:rPr lang="en-US" sz="3200" b="1" dirty="0" err="1" smtClean="0">
                <a:solidFill>
                  <a:srgbClr val="7030A0"/>
                </a:solidFill>
              </a:rPr>
              <a:t>vad</a:t>
            </a:r>
            <a:r>
              <a:rPr lang="en-US" sz="3200" b="1" dirty="0" smtClean="0">
                <a:solidFill>
                  <a:srgbClr val="7030A0"/>
                </a:solidFill>
              </a:rPr>
              <a:t> vi </a:t>
            </a:r>
            <a:r>
              <a:rPr lang="en-US" sz="3200" b="1" dirty="0" err="1" smtClean="0">
                <a:solidFill>
                  <a:srgbClr val="7030A0"/>
                </a:solidFill>
              </a:rPr>
              <a:t>tror</a:t>
            </a:r>
            <a:r>
              <a:rPr lang="en-US" sz="3200" b="1" dirty="0" smtClean="0">
                <a:solidFill>
                  <a:srgbClr val="7030A0"/>
                </a:solidFill>
              </a:rPr>
              <a:t>!</a:t>
            </a:r>
          </a:p>
          <a:p>
            <a:pPr>
              <a:defRPr/>
            </a:pPr>
            <a:endParaRPr lang="en-US" sz="800" b="1" dirty="0">
              <a:solidFill>
                <a:srgbClr val="7030A0"/>
              </a:solidFill>
            </a:endParaRPr>
          </a:p>
          <a:p>
            <a:pPr>
              <a:defRPr/>
            </a:pPr>
            <a:r>
              <a:rPr lang="en-US" sz="3200" b="1" dirty="0" err="1" smtClean="0">
                <a:solidFill>
                  <a:srgbClr val="7030A0"/>
                </a:solidFill>
              </a:rPr>
              <a:t>Jfr</a:t>
            </a:r>
            <a:r>
              <a:rPr lang="en-US" sz="3200" b="1" dirty="0" smtClean="0">
                <a:solidFill>
                  <a:srgbClr val="7030A0"/>
                </a:solidFill>
              </a:rPr>
              <a:t>. </a:t>
            </a:r>
            <a:r>
              <a:rPr lang="en-US" sz="3200" b="1" dirty="0" err="1">
                <a:solidFill>
                  <a:srgbClr val="7030A0"/>
                </a:solidFill>
              </a:rPr>
              <a:t>t</a:t>
            </a:r>
            <a:r>
              <a:rPr lang="en-US" sz="3200" b="1" dirty="0" err="1" smtClean="0">
                <a:solidFill>
                  <a:srgbClr val="7030A0"/>
                </a:solidFill>
              </a:rPr>
              <a:t>ex.</a:t>
            </a:r>
            <a:r>
              <a:rPr lang="en-US" sz="3200" b="1" dirty="0" smtClean="0">
                <a:solidFill>
                  <a:srgbClr val="7030A0"/>
                </a:solidFill>
              </a:rPr>
              <a:t> </a:t>
            </a:r>
            <a:r>
              <a:rPr lang="en-US" sz="3200" b="1" dirty="0" err="1">
                <a:solidFill>
                  <a:srgbClr val="7030A0"/>
                </a:solidFill>
              </a:rPr>
              <a:t>n</a:t>
            </a:r>
            <a:r>
              <a:rPr lang="en-US" sz="3200" b="1" dirty="0" err="1" smtClean="0">
                <a:solidFill>
                  <a:srgbClr val="7030A0"/>
                </a:solidFill>
              </a:rPr>
              <a:t>åden</a:t>
            </a:r>
            <a:r>
              <a:rPr lang="en-US" sz="3200" b="1" dirty="0" smtClean="0">
                <a:solidFill>
                  <a:srgbClr val="7030A0"/>
                </a:solidFill>
              </a:rPr>
              <a:t> – pastoral </a:t>
            </a:r>
            <a:r>
              <a:rPr lang="en-US" sz="3200" b="1" dirty="0" err="1" smtClean="0">
                <a:solidFill>
                  <a:srgbClr val="7030A0"/>
                </a:solidFill>
              </a:rPr>
              <a:t>hänsyn</a:t>
            </a:r>
            <a:endParaRPr lang="en-US" sz="3200" b="1" dirty="0" smtClean="0">
              <a:solidFill>
                <a:srgbClr val="7030A0"/>
              </a:solidFill>
            </a:endParaRPr>
          </a:p>
          <a:p>
            <a:pPr>
              <a:defRPr/>
            </a:pPr>
            <a:endParaRPr lang="en-US" sz="800" b="1" dirty="0">
              <a:solidFill>
                <a:srgbClr val="7030A0"/>
              </a:solidFill>
            </a:endParaRPr>
          </a:p>
          <a:p>
            <a:pPr>
              <a:defRPr/>
            </a:pPr>
            <a:r>
              <a:rPr lang="en-US" sz="3200" b="1" dirty="0" smtClean="0">
                <a:solidFill>
                  <a:srgbClr val="7030A0"/>
                </a:solidFill>
              </a:rPr>
              <a:t>Men </a:t>
            </a:r>
            <a:r>
              <a:rPr lang="en-US" sz="3200" b="1" dirty="0" err="1" smtClean="0">
                <a:solidFill>
                  <a:srgbClr val="7030A0"/>
                </a:solidFill>
              </a:rPr>
              <a:t>det</a:t>
            </a:r>
            <a:r>
              <a:rPr lang="en-US" sz="3200" b="1" dirty="0" smtClean="0">
                <a:solidFill>
                  <a:srgbClr val="7030A0"/>
                </a:solidFill>
              </a:rPr>
              <a:t> </a:t>
            </a:r>
            <a:r>
              <a:rPr lang="en-US" sz="3200" b="1" dirty="0" err="1" smtClean="0">
                <a:solidFill>
                  <a:srgbClr val="7030A0"/>
                </a:solidFill>
              </a:rPr>
              <a:t>är</a:t>
            </a:r>
            <a:r>
              <a:rPr lang="en-US" sz="3200" b="1" dirty="0" smtClean="0">
                <a:solidFill>
                  <a:srgbClr val="7030A0"/>
                </a:solidFill>
              </a:rPr>
              <a:t> </a:t>
            </a:r>
            <a:r>
              <a:rPr lang="en-US" sz="3200" b="1" dirty="0" err="1" smtClean="0">
                <a:solidFill>
                  <a:srgbClr val="7030A0"/>
                </a:solidFill>
              </a:rPr>
              <a:t>ibland</a:t>
            </a:r>
            <a:r>
              <a:rPr lang="en-US" sz="3200" b="1" dirty="0" smtClean="0">
                <a:solidFill>
                  <a:srgbClr val="7030A0"/>
                </a:solidFill>
              </a:rPr>
              <a:t> </a:t>
            </a:r>
            <a:r>
              <a:rPr lang="en-US" sz="3200" b="1" dirty="0" err="1" smtClean="0">
                <a:solidFill>
                  <a:srgbClr val="7030A0"/>
                </a:solidFill>
              </a:rPr>
              <a:t>oreflekterat</a:t>
            </a:r>
            <a:endParaRPr lang="en-US" sz="3200" b="1" dirty="0">
              <a:solidFill>
                <a:srgbClr val="7030A0"/>
              </a:solidFill>
            </a:endParaRPr>
          </a:p>
        </p:txBody>
      </p:sp>
    </p:spTree>
    <p:extLst>
      <p:ext uri="{BB962C8B-B14F-4D97-AF65-F5344CB8AC3E}">
        <p14:creationId xmlns:p14="http://schemas.microsoft.com/office/powerpoint/2010/main" val="3121859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8352928" cy="57610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1039469" y="188640"/>
            <a:ext cx="7492971" cy="5878532"/>
          </a:xfrm>
          <a:prstGeom prst="rect">
            <a:avLst/>
          </a:prstGeom>
          <a:noFill/>
        </p:spPr>
        <p:txBody>
          <a:bodyPr wrap="square" rtlCol="0">
            <a:spAutoFit/>
          </a:bodyPr>
          <a:lstStyle/>
          <a:p>
            <a:pPr>
              <a:defRPr/>
            </a:pPr>
            <a:endParaRPr lang="en-US" sz="2800" b="1" dirty="0" smtClean="0">
              <a:solidFill>
                <a:srgbClr val="002060"/>
              </a:solidFill>
            </a:endParaRPr>
          </a:p>
          <a:p>
            <a:pPr>
              <a:defRPr/>
            </a:pPr>
            <a:r>
              <a:rPr lang="sv-SE" sz="4000" b="1" dirty="0" smtClean="0">
                <a:solidFill>
                  <a:srgbClr val="00B050"/>
                </a:solidFill>
              </a:rPr>
              <a:t>Jättebra! </a:t>
            </a:r>
          </a:p>
          <a:p>
            <a:pPr>
              <a:defRPr/>
            </a:pPr>
            <a:endParaRPr lang="sv-SE" sz="2800" dirty="0"/>
          </a:p>
          <a:p>
            <a:pPr>
              <a:defRPr/>
            </a:pPr>
            <a:r>
              <a:rPr lang="sv-SE" sz="2800" b="1" dirty="0">
                <a:solidFill>
                  <a:srgbClr val="0070C0"/>
                </a:solidFill>
              </a:rPr>
              <a:t>M</a:t>
            </a:r>
            <a:r>
              <a:rPr lang="sv-SE" sz="2800" b="1" dirty="0" smtClean="0">
                <a:solidFill>
                  <a:srgbClr val="0070C0"/>
                </a:solidFill>
              </a:rPr>
              <a:t>en </a:t>
            </a:r>
            <a:r>
              <a:rPr lang="sv-SE" sz="2800" b="1" dirty="0">
                <a:solidFill>
                  <a:srgbClr val="0070C0"/>
                </a:solidFill>
              </a:rPr>
              <a:t>kan vara farligt att inte vara reflekterad. Jfr. Tyskland och Sydafrika. </a:t>
            </a:r>
            <a:endParaRPr lang="sv-SE" sz="2800" b="1" dirty="0" smtClean="0">
              <a:solidFill>
                <a:srgbClr val="0070C0"/>
              </a:solidFill>
            </a:endParaRPr>
          </a:p>
          <a:p>
            <a:pPr>
              <a:defRPr/>
            </a:pPr>
            <a:endParaRPr lang="sv-SE" sz="2800" b="1" dirty="0">
              <a:solidFill>
                <a:srgbClr val="0070C0"/>
              </a:solidFill>
            </a:endParaRPr>
          </a:p>
          <a:p>
            <a:pPr>
              <a:defRPr/>
            </a:pPr>
            <a:r>
              <a:rPr lang="sv-SE" sz="2800" b="1" dirty="0" smtClean="0">
                <a:solidFill>
                  <a:srgbClr val="0070C0"/>
                </a:solidFill>
              </a:rPr>
              <a:t>En </a:t>
            </a:r>
            <a:r>
              <a:rPr lang="sv-SE" sz="2800" b="1" dirty="0">
                <a:solidFill>
                  <a:srgbClr val="0070C0"/>
                </a:solidFill>
              </a:rPr>
              <a:t>viktig iakttagelse i alla kyrkorna är att Semper reformanda är problematiserad medan den dogmatiska förståelsen inte bara är oartikulerad den tycks vara en avspegling av kyrkan i sig. Dvs. Luthersk teologi är något som </a:t>
            </a:r>
            <a:r>
              <a:rPr lang="sv-SE" sz="2800" b="1" dirty="0" smtClean="0">
                <a:solidFill>
                  <a:srgbClr val="0070C0"/>
                </a:solidFill>
              </a:rPr>
              <a:t>bekräftar – inget </a:t>
            </a:r>
            <a:r>
              <a:rPr lang="sv-SE" sz="2800" b="1" dirty="0">
                <a:solidFill>
                  <a:srgbClr val="0070C0"/>
                </a:solidFill>
              </a:rPr>
              <a:t>som problematiserar. </a:t>
            </a:r>
            <a:endParaRPr lang="en-US" sz="2800" b="1" dirty="0">
              <a:solidFill>
                <a:srgbClr val="0070C0"/>
              </a:solidFill>
            </a:endParaRPr>
          </a:p>
        </p:txBody>
      </p:sp>
    </p:spTree>
    <p:extLst>
      <p:ext uri="{BB962C8B-B14F-4D97-AF65-F5344CB8AC3E}">
        <p14:creationId xmlns:p14="http://schemas.microsoft.com/office/powerpoint/2010/main" val="3175767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548679"/>
            <a:ext cx="7776864" cy="547260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1039469" y="188640"/>
            <a:ext cx="7492971" cy="4801314"/>
          </a:xfrm>
          <a:prstGeom prst="rect">
            <a:avLst/>
          </a:prstGeom>
          <a:noFill/>
        </p:spPr>
        <p:txBody>
          <a:bodyPr wrap="square" rtlCol="0">
            <a:spAutoFit/>
          </a:bodyPr>
          <a:lstStyle/>
          <a:p>
            <a:pPr>
              <a:defRPr/>
            </a:pPr>
            <a:endParaRPr lang="en-US" sz="2800" b="1" dirty="0" smtClean="0">
              <a:solidFill>
                <a:srgbClr val="002060"/>
              </a:solidFill>
            </a:endParaRPr>
          </a:p>
          <a:p>
            <a:pPr>
              <a:defRPr/>
            </a:pPr>
            <a:r>
              <a:rPr lang="sv-SE" sz="6600" b="1" dirty="0" smtClean="0">
                <a:solidFill>
                  <a:srgbClr val="7030A0"/>
                </a:solidFill>
              </a:rPr>
              <a:t>Hur är man en reflekterande praktiker?</a:t>
            </a:r>
            <a:endParaRPr lang="sv-SE" sz="6600" b="1" dirty="0">
              <a:solidFill>
                <a:srgbClr val="7030A0"/>
              </a:solidFill>
            </a:endParaRPr>
          </a:p>
          <a:p>
            <a:pPr>
              <a:defRPr/>
            </a:pPr>
            <a:endParaRPr lang="sv-SE" sz="4000" b="1" dirty="0" smtClean="0"/>
          </a:p>
          <a:p>
            <a:pPr>
              <a:defRPr/>
            </a:pPr>
            <a:r>
              <a:rPr lang="sv-SE" sz="4000" b="1" dirty="0" smtClean="0">
                <a:solidFill>
                  <a:srgbClr val="7030A0"/>
                </a:solidFill>
              </a:rPr>
              <a:t>Fundera</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627826"/>
            <a:ext cx="2543349" cy="3105432"/>
          </a:xfrm>
          <a:prstGeom prst="rect">
            <a:avLst/>
          </a:prstGeom>
        </p:spPr>
      </p:pic>
    </p:spTree>
    <p:extLst>
      <p:ext uri="{BB962C8B-B14F-4D97-AF65-F5344CB8AC3E}">
        <p14:creationId xmlns:p14="http://schemas.microsoft.com/office/powerpoint/2010/main" val="1788150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a:latin typeface="Gill Sans MT" pitchFamily="34" charset="0"/>
                <a:cs typeface="Times New Roman" pitchFamily="18" charset="0"/>
              </a:rPr>
              <a:t>……………………………………………………………………</a:t>
            </a:r>
          </a:p>
        </p:txBody>
      </p:sp>
      <p:pic>
        <p:nvPicPr>
          <p:cNvPr id="3075" name="Bildobjekt 4"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cxnSp>
        <p:nvCxnSpPr>
          <p:cNvPr id="6" name="Rak 5"/>
          <p:cNvCxnSpPr/>
          <p:nvPr/>
        </p:nvCxnSpPr>
        <p:spPr bwMode="auto">
          <a:xfrm>
            <a:off x="3132138" y="3284538"/>
            <a:ext cx="2952750" cy="0"/>
          </a:xfrm>
          <a:prstGeom prst="line">
            <a:avLst/>
          </a:prstGeom>
          <a:solidFill>
            <a:schemeClr val="accent1"/>
          </a:solidFill>
          <a:ln w="38100" cap="flat" cmpd="sng" algn="ctr">
            <a:solidFill>
              <a:schemeClr val="accent5">
                <a:lumMod val="75000"/>
              </a:schemeClr>
            </a:solidFill>
            <a:prstDash val="solid"/>
            <a:round/>
            <a:headEnd type="none" w="med" len="med"/>
            <a:tailEnd type="none" w="med" len="med"/>
          </a:ln>
          <a:effectLst/>
        </p:spPr>
      </p:cxnSp>
      <p:cxnSp>
        <p:nvCxnSpPr>
          <p:cNvPr id="7" name="Rak 6"/>
          <p:cNvCxnSpPr/>
          <p:nvPr/>
        </p:nvCxnSpPr>
        <p:spPr bwMode="auto">
          <a:xfrm rot="5400000">
            <a:off x="3635375" y="3213100"/>
            <a:ext cx="1873250" cy="0"/>
          </a:xfrm>
          <a:prstGeom prst="line">
            <a:avLst/>
          </a:prstGeom>
          <a:solidFill>
            <a:schemeClr val="accent1"/>
          </a:solidFill>
          <a:ln w="38100" cap="flat" cmpd="sng" algn="ctr">
            <a:solidFill>
              <a:schemeClr val="accent5">
                <a:lumMod val="75000"/>
              </a:schemeClr>
            </a:solidFill>
            <a:prstDash val="solid"/>
            <a:round/>
            <a:headEnd type="none" w="med" len="med"/>
            <a:tailEnd type="none" w="med" len="med"/>
          </a:ln>
          <a:effectLst/>
        </p:spPr>
      </p:cxnSp>
      <p:sp>
        <p:nvSpPr>
          <p:cNvPr id="8" name="Rektangel med rundade hörn 7"/>
          <p:cNvSpPr/>
          <p:nvPr/>
        </p:nvSpPr>
        <p:spPr bwMode="auto">
          <a:xfrm>
            <a:off x="3491880" y="1268760"/>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600" dirty="0">
                <a:solidFill>
                  <a:schemeClr val="bg1"/>
                </a:solidFill>
                <a:latin typeface="Calibri" pitchFamily="34" charset="0"/>
                <a:cs typeface="Calibri" pitchFamily="34" charset="0"/>
              </a:rPr>
              <a:t>Frigörande karaktär</a:t>
            </a:r>
          </a:p>
        </p:txBody>
      </p:sp>
      <p:sp>
        <p:nvSpPr>
          <p:cNvPr id="9" name="Rektangel med rundade hörn 8"/>
          <p:cNvSpPr/>
          <p:nvPr/>
        </p:nvSpPr>
        <p:spPr bwMode="auto">
          <a:xfrm>
            <a:off x="3491880" y="4149080"/>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600" dirty="0">
                <a:solidFill>
                  <a:schemeClr val="bg1"/>
                </a:solidFill>
                <a:latin typeface="Calibri" pitchFamily="34" charset="0"/>
                <a:cs typeface="Calibri" pitchFamily="34" charset="0"/>
              </a:rPr>
              <a:t>Formande karaktär</a:t>
            </a:r>
          </a:p>
        </p:txBody>
      </p:sp>
      <p:sp>
        <p:nvSpPr>
          <p:cNvPr id="10" name="Rektangel med rundade hörn 9"/>
          <p:cNvSpPr/>
          <p:nvPr/>
        </p:nvSpPr>
        <p:spPr bwMode="auto">
          <a:xfrm>
            <a:off x="971600" y="2780928"/>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600" dirty="0">
                <a:solidFill>
                  <a:schemeClr val="bg1"/>
                </a:solidFill>
                <a:latin typeface="Calibri" pitchFamily="34" charset="0"/>
                <a:cs typeface="Calibri" pitchFamily="34" charset="0"/>
              </a:rPr>
              <a:t>Religiösa motiv</a:t>
            </a:r>
          </a:p>
        </p:txBody>
      </p:sp>
      <p:sp>
        <p:nvSpPr>
          <p:cNvPr id="11" name="Rektangel med rundade hörn 10"/>
          <p:cNvSpPr/>
          <p:nvPr/>
        </p:nvSpPr>
        <p:spPr bwMode="auto">
          <a:xfrm>
            <a:off x="6084168" y="2780928"/>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600" dirty="0">
                <a:solidFill>
                  <a:schemeClr val="bg1"/>
                </a:solidFill>
                <a:latin typeface="Calibri" pitchFamily="34" charset="0"/>
                <a:cs typeface="Calibri" pitchFamily="34" charset="0"/>
              </a:rPr>
              <a:t>Sociala </a:t>
            </a:r>
          </a:p>
          <a:p>
            <a:pPr algn="ctr" fontAlgn="auto">
              <a:spcBef>
                <a:spcPts val="0"/>
              </a:spcBef>
              <a:spcAft>
                <a:spcPts val="0"/>
              </a:spcAft>
              <a:defRPr/>
            </a:pPr>
            <a:r>
              <a:rPr lang="sv-SE" sz="2600" dirty="0">
                <a:solidFill>
                  <a:schemeClr val="bg1"/>
                </a:solidFill>
                <a:latin typeface="Calibri" pitchFamily="34" charset="0"/>
                <a:cs typeface="Calibri" pitchFamily="34" charset="0"/>
              </a:rPr>
              <a:t>motiv</a:t>
            </a:r>
          </a:p>
        </p:txBody>
      </p:sp>
      <p:sp>
        <p:nvSpPr>
          <p:cNvPr id="12" name="Rektangel med rundade hörn 11"/>
          <p:cNvSpPr/>
          <p:nvPr/>
        </p:nvSpPr>
        <p:spPr>
          <a:xfrm>
            <a:off x="571472" y="928670"/>
            <a:ext cx="8072494" cy="451655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3747159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59148"/>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251520" y="377825"/>
            <a:ext cx="8724205" cy="578132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683569" y="188640"/>
            <a:ext cx="6191894" cy="6463308"/>
          </a:xfrm>
          <a:prstGeom prst="rect">
            <a:avLst/>
          </a:prstGeom>
          <a:noFill/>
        </p:spPr>
        <p:txBody>
          <a:bodyPr wrap="square" rtlCol="0">
            <a:spAutoFit/>
          </a:bodyPr>
          <a:lstStyle/>
          <a:p>
            <a:pPr>
              <a:defRPr/>
            </a:pPr>
            <a:endParaRPr lang="en-US" sz="2800" b="1" dirty="0" smtClean="0">
              <a:solidFill>
                <a:srgbClr val="002060"/>
              </a:solidFill>
            </a:endParaRPr>
          </a:p>
          <a:p>
            <a:pPr>
              <a:defRPr/>
            </a:pPr>
            <a:r>
              <a:rPr lang="sv-SE" sz="5400" b="1" dirty="0" smtClean="0">
                <a:solidFill>
                  <a:schemeClr val="accent6">
                    <a:lumMod val="75000"/>
                  </a:schemeClr>
                </a:solidFill>
              </a:rPr>
              <a:t>Don S. Browning </a:t>
            </a:r>
          </a:p>
          <a:p>
            <a:pPr>
              <a:defRPr/>
            </a:pPr>
            <a:endParaRPr lang="sv-SE" sz="1200" b="1" dirty="0" smtClean="0">
              <a:solidFill>
                <a:schemeClr val="accent3">
                  <a:lumMod val="75000"/>
                </a:schemeClr>
              </a:solidFill>
            </a:endParaRPr>
          </a:p>
          <a:p>
            <a:pPr>
              <a:defRPr/>
            </a:pPr>
            <a:r>
              <a:rPr lang="sv-SE" sz="4000" b="1" i="1" dirty="0" smtClean="0">
                <a:solidFill>
                  <a:schemeClr val="accent3">
                    <a:lumMod val="75000"/>
                  </a:schemeClr>
                </a:solidFill>
              </a:rPr>
              <a:t>A Fundamental Practical </a:t>
            </a:r>
            <a:r>
              <a:rPr lang="sv-SE" sz="4000" b="1" i="1" dirty="0" err="1" smtClean="0">
                <a:solidFill>
                  <a:schemeClr val="accent3">
                    <a:lumMod val="75000"/>
                  </a:schemeClr>
                </a:solidFill>
              </a:rPr>
              <a:t>Theology</a:t>
            </a:r>
            <a:endParaRPr lang="sv-SE" sz="4000" b="1" i="1" dirty="0" smtClean="0">
              <a:solidFill>
                <a:schemeClr val="accent3">
                  <a:lumMod val="75000"/>
                </a:schemeClr>
              </a:solidFill>
            </a:endParaRPr>
          </a:p>
          <a:p>
            <a:pPr>
              <a:defRPr/>
            </a:pPr>
            <a:endParaRPr lang="sv-SE" sz="4000" b="1" dirty="0">
              <a:solidFill>
                <a:schemeClr val="accent3">
                  <a:lumMod val="75000"/>
                </a:schemeClr>
              </a:solidFill>
            </a:endParaRPr>
          </a:p>
          <a:p>
            <a:pPr marL="571500" indent="-571500">
              <a:buFont typeface="Arial" pitchFamily="34" charset="0"/>
              <a:buChar char="•"/>
              <a:defRPr/>
            </a:pPr>
            <a:r>
              <a:rPr lang="sv-SE" sz="4000" b="1" dirty="0" smtClean="0">
                <a:solidFill>
                  <a:schemeClr val="accent3">
                    <a:lumMod val="75000"/>
                  </a:schemeClr>
                </a:solidFill>
              </a:rPr>
              <a:t>Beskrivande </a:t>
            </a:r>
          </a:p>
          <a:p>
            <a:pPr>
              <a:defRPr/>
            </a:pPr>
            <a:r>
              <a:rPr lang="sv-SE" sz="4000" b="1" dirty="0" smtClean="0">
                <a:solidFill>
                  <a:schemeClr val="accent3">
                    <a:lumMod val="75000"/>
                  </a:schemeClr>
                </a:solidFill>
              </a:rPr>
              <a:t>    teologi</a:t>
            </a:r>
          </a:p>
          <a:p>
            <a:pPr marL="571500" indent="-571500">
              <a:buFont typeface="Arial" pitchFamily="34" charset="0"/>
              <a:buChar char="•"/>
              <a:defRPr/>
            </a:pPr>
            <a:r>
              <a:rPr lang="sv-SE" sz="4000" b="1" dirty="0" smtClean="0">
                <a:solidFill>
                  <a:schemeClr val="accent3">
                    <a:lumMod val="75000"/>
                  </a:schemeClr>
                </a:solidFill>
              </a:rPr>
              <a:t>Historisk teologi</a:t>
            </a:r>
          </a:p>
          <a:p>
            <a:pPr marL="571500" indent="-571500">
              <a:buFont typeface="Arial" pitchFamily="34" charset="0"/>
              <a:buChar char="•"/>
              <a:defRPr/>
            </a:pPr>
            <a:r>
              <a:rPr lang="sv-SE" sz="4000" b="1" dirty="0" smtClean="0">
                <a:solidFill>
                  <a:schemeClr val="accent3">
                    <a:lumMod val="75000"/>
                  </a:schemeClr>
                </a:solidFill>
              </a:rPr>
              <a:t>Systematisk teologi</a:t>
            </a:r>
            <a:endParaRPr lang="sv-SE" sz="4000" b="1" dirty="0">
              <a:solidFill>
                <a:schemeClr val="accent3">
                  <a:lumMod val="75000"/>
                </a:schemeClr>
              </a:solidFill>
            </a:endParaRPr>
          </a:p>
          <a:p>
            <a:pPr>
              <a:defRPr/>
            </a:pPr>
            <a:endParaRPr lang="sv-SE" sz="4000" b="1" dirty="0" smtClean="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776" y="2420888"/>
            <a:ext cx="3461120" cy="2300858"/>
          </a:xfrm>
          <a:prstGeom prst="rect">
            <a:avLst/>
          </a:prstGeom>
        </p:spPr>
      </p:pic>
    </p:spTree>
    <p:extLst>
      <p:ext uri="{BB962C8B-B14F-4D97-AF65-F5344CB8AC3E}">
        <p14:creationId xmlns:p14="http://schemas.microsoft.com/office/powerpoint/2010/main" val="399352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395536" y="377825"/>
            <a:ext cx="8352928" cy="57610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611189" y="188640"/>
            <a:ext cx="8364536" cy="6494085"/>
          </a:xfrm>
          <a:prstGeom prst="rect">
            <a:avLst/>
          </a:prstGeom>
          <a:noFill/>
        </p:spPr>
        <p:txBody>
          <a:bodyPr wrap="square" rtlCol="0">
            <a:spAutoFit/>
          </a:bodyPr>
          <a:lstStyle/>
          <a:p>
            <a:pPr>
              <a:defRPr/>
            </a:pPr>
            <a:endParaRPr lang="en-US" sz="2800" b="1" dirty="0" smtClean="0">
              <a:solidFill>
                <a:srgbClr val="002060"/>
              </a:solidFill>
            </a:endParaRPr>
          </a:p>
          <a:p>
            <a:r>
              <a:rPr lang="sv-SE" sz="3200" b="1" dirty="0">
                <a:solidFill>
                  <a:srgbClr val="C00000"/>
                </a:solidFill>
              </a:rPr>
              <a:t>D</a:t>
            </a:r>
            <a:r>
              <a:rPr lang="sv-SE" sz="3200" b="1" dirty="0" smtClean="0">
                <a:solidFill>
                  <a:srgbClr val="C00000"/>
                </a:solidFill>
              </a:rPr>
              <a:t>en </a:t>
            </a:r>
            <a:r>
              <a:rPr lang="sv-SE" sz="3200" b="1" dirty="0">
                <a:solidFill>
                  <a:srgbClr val="C00000"/>
                </a:solidFill>
              </a:rPr>
              <a:t>beskrivande </a:t>
            </a:r>
            <a:r>
              <a:rPr lang="sv-SE" sz="3200" b="1" dirty="0" smtClean="0">
                <a:solidFill>
                  <a:srgbClr val="C00000"/>
                </a:solidFill>
              </a:rPr>
              <a:t>teologin – Visionsdimension</a:t>
            </a:r>
            <a:r>
              <a:rPr lang="sv-SE" sz="3200" b="1" dirty="0">
                <a:solidFill>
                  <a:srgbClr val="C00000"/>
                </a:solidFill>
              </a:rPr>
              <a:t>, förpliktelsedimension, behovsdimension, omvärldsdimension </a:t>
            </a:r>
            <a:r>
              <a:rPr lang="sv-SE" sz="3200" b="1" dirty="0" smtClean="0">
                <a:solidFill>
                  <a:srgbClr val="C00000"/>
                </a:solidFill>
              </a:rPr>
              <a:t>och relationsdimension</a:t>
            </a:r>
            <a:r>
              <a:rPr lang="sv-SE" sz="3200" b="1" dirty="0">
                <a:solidFill>
                  <a:srgbClr val="C00000"/>
                </a:solidFill>
              </a:rPr>
              <a:t>.</a:t>
            </a:r>
          </a:p>
          <a:p>
            <a:r>
              <a:rPr lang="sv-SE" sz="3200" b="1" dirty="0"/>
              <a:t> </a:t>
            </a:r>
          </a:p>
          <a:p>
            <a:r>
              <a:rPr lang="sv-SE" sz="3200" b="1" dirty="0">
                <a:solidFill>
                  <a:srgbClr val="00B050"/>
                </a:solidFill>
              </a:rPr>
              <a:t>Den historiska teologin – traditionens klassiker</a:t>
            </a:r>
          </a:p>
          <a:p>
            <a:r>
              <a:rPr lang="sv-SE" sz="3200" b="1" dirty="0"/>
              <a:t> </a:t>
            </a:r>
          </a:p>
          <a:p>
            <a:r>
              <a:rPr lang="sv-SE" sz="3200" b="1" dirty="0">
                <a:solidFill>
                  <a:srgbClr val="7030A0"/>
                </a:solidFill>
              </a:rPr>
              <a:t>Systematisk teologi – horisontsammansmältning </a:t>
            </a:r>
          </a:p>
          <a:p>
            <a:pPr>
              <a:defRPr/>
            </a:pPr>
            <a:endParaRPr lang="sv-SE" sz="2800" b="1" dirty="0"/>
          </a:p>
          <a:p>
            <a:pPr>
              <a:defRPr/>
            </a:pPr>
            <a:endParaRPr lang="sv-SE" sz="4000" b="1" dirty="0" smtClean="0"/>
          </a:p>
        </p:txBody>
      </p:sp>
    </p:spTree>
    <p:extLst>
      <p:ext uri="{BB962C8B-B14F-4D97-AF65-F5344CB8AC3E}">
        <p14:creationId xmlns:p14="http://schemas.microsoft.com/office/powerpoint/2010/main" val="2865172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251520" y="188640"/>
            <a:ext cx="8640960" cy="604867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519080" y="188640"/>
            <a:ext cx="8580189" cy="8094524"/>
          </a:xfrm>
          <a:prstGeom prst="rect">
            <a:avLst/>
          </a:prstGeom>
          <a:noFill/>
        </p:spPr>
        <p:txBody>
          <a:bodyPr wrap="square" rtlCol="0">
            <a:spAutoFit/>
          </a:bodyPr>
          <a:lstStyle/>
          <a:p>
            <a:pPr>
              <a:defRPr/>
            </a:pPr>
            <a:endParaRPr lang="en-US" sz="2800" b="1" dirty="0" smtClean="0">
              <a:solidFill>
                <a:srgbClr val="002060"/>
              </a:solidFill>
            </a:endParaRPr>
          </a:p>
          <a:p>
            <a:r>
              <a:rPr lang="sv-SE" sz="3200" b="1" dirty="0">
                <a:solidFill>
                  <a:srgbClr val="002060"/>
                </a:solidFill>
              </a:rPr>
              <a:t>V</a:t>
            </a:r>
            <a:r>
              <a:rPr lang="sv-SE" sz="3200" b="1" dirty="0" smtClean="0">
                <a:solidFill>
                  <a:srgbClr val="002060"/>
                </a:solidFill>
              </a:rPr>
              <a:t>ad </a:t>
            </a:r>
            <a:r>
              <a:rPr lang="sv-SE" sz="3200" b="1" dirty="0">
                <a:solidFill>
                  <a:srgbClr val="002060"/>
                </a:solidFill>
              </a:rPr>
              <a:t>är det då att vara en evangelisk luthersk kyrka i en ny kontext?</a:t>
            </a:r>
            <a:r>
              <a:rPr lang="sv-SE" sz="3200" dirty="0">
                <a:solidFill>
                  <a:srgbClr val="002060"/>
                </a:solidFill>
              </a:rPr>
              <a:t> </a:t>
            </a:r>
            <a:endParaRPr lang="sv-SE" sz="3200" dirty="0" smtClean="0">
              <a:solidFill>
                <a:srgbClr val="002060"/>
              </a:solidFill>
            </a:endParaRPr>
          </a:p>
          <a:p>
            <a:endParaRPr lang="sv-SE" sz="800" dirty="0"/>
          </a:p>
          <a:p>
            <a:r>
              <a:rPr lang="sv-SE" sz="3600" b="1" dirty="0" smtClean="0">
                <a:solidFill>
                  <a:srgbClr val="C00000"/>
                </a:solidFill>
              </a:rPr>
              <a:t>1.</a:t>
            </a:r>
            <a:r>
              <a:rPr lang="sv-SE" sz="2800" b="1" dirty="0" smtClean="0">
                <a:solidFill>
                  <a:srgbClr val="0070C0"/>
                </a:solidFill>
              </a:rPr>
              <a:t> Att </a:t>
            </a:r>
            <a:r>
              <a:rPr lang="sv-SE" sz="2800" b="1" dirty="0">
                <a:solidFill>
                  <a:srgbClr val="0070C0"/>
                </a:solidFill>
              </a:rPr>
              <a:t>vara </a:t>
            </a:r>
            <a:r>
              <a:rPr lang="sv-SE" sz="2800" b="1" dirty="0">
                <a:solidFill>
                  <a:srgbClr val="C00000"/>
                </a:solidFill>
              </a:rPr>
              <a:t>relevant</a:t>
            </a:r>
            <a:r>
              <a:rPr lang="sv-SE" sz="2800" b="1" dirty="0">
                <a:solidFill>
                  <a:srgbClr val="0070C0"/>
                </a:solidFill>
              </a:rPr>
              <a:t> i sin miljö – dvs. täcka in </a:t>
            </a:r>
            <a:endParaRPr lang="sv-SE" sz="2800" b="1" dirty="0" smtClean="0">
              <a:solidFill>
                <a:srgbClr val="0070C0"/>
              </a:solidFill>
            </a:endParaRPr>
          </a:p>
          <a:p>
            <a:r>
              <a:rPr lang="sv-SE" sz="2800" b="1" dirty="0" smtClean="0">
                <a:solidFill>
                  <a:srgbClr val="0070C0"/>
                </a:solidFill>
              </a:rPr>
              <a:t>alla </a:t>
            </a:r>
            <a:r>
              <a:rPr lang="sv-SE" sz="2800" b="1" dirty="0">
                <a:solidFill>
                  <a:srgbClr val="0070C0"/>
                </a:solidFill>
              </a:rPr>
              <a:t>fyra kvadranterna i ”fyrfältaren” – och möta varje människa där den </a:t>
            </a:r>
            <a:r>
              <a:rPr lang="sv-SE" sz="2800" b="1" dirty="0" smtClean="0">
                <a:solidFill>
                  <a:srgbClr val="0070C0"/>
                </a:solidFill>
              </a:rPr>
              <a:t>är.</a:t>
            </a:r>
          </a:p>
          <a:p>
            <a:endParaRPr lang="sv-SE" sz="800" b="1" dirty="0" smtClean="0">
              <a:solidFill>
                <a:srgbClr val="0070C0"/>
              </a:solidFill>
            </a:endParaRPr>
          </a:p>
          <a:p>
            <a:r>
              <a:rPr lang="sv-SE" sz="3600" b="1" dirty="0" smtClean="0">
                <a:solidFill>
                  <a:srgbClr val="C00000"/>
                </a:solidFill>
              </a:rPr>
              <a:t>2.</a:t>
            </a:r>
            <a:r>
              <a:rPr lang="sv-SE" sz="2800" b="1" dirty="0" smtClean="0">
                <a:solidFill>
                  <a:srgbClr val="0070C0"/>
                </a:solidFill>
              </a:rPr>
              <a:t> </a:t>
            </a:r>
            <a:r>
              <a:rPr lang="sv-SE" sz="2800" b="1" dirty="0">
                <a:solidFill>
                  <a:srgbClr val="0070C0"/>
                </a:solidFill>
              </a:rPr>
              <a:t>A</a:t>
            </a:r>
            <a:r>
              <a:rPr lang="sv-SE" sz="2800" b="1" dirty="0" smtClean="0">
                <a:solidFill>
                  <a:srgbClr val="0070C0"/>
                </a:solidFill>
              </a:rPr>
              <a:t>tt </a:t>
            </a:r>
            <a:r>
              <a:rPr lang="sv-SE" sz="2800" b="1" dirty="0">
                <a:solidFill>
                  <a:srgbClr val="0070C0"/>
                </a:solidFill>
              </a:rPr>
              <a:t>vara </a:t>
            </a:r>
            <a:r>
              <a:rPr lang="sv-SE" sz="2800" b="1" dirty="0">
                <a:solidFill>
                  <a:srgbClr val="C00000"/>
                </a:solidFill>
              </a:rPr>
              <a:t>autentisk </a:t>
            </a:r>
            <a:r>
              <a:rPr lang="sv-SE" sz="2800" b="1" dirty="0">
                <a:solidFill>
                  <a:srgbClr val="0070C0"/>
                </a:solidFill>
              </a:rPr>
              <a:t>genom att på ett reflekterat </a:t>
            </a:r>
            <a:r>
              <a:rPr lang="sv-SE" sz="2800" b="1" dirty="0" smtClean="0">
                <a:solidFill>
                  <a:srgbClr val="0070C0"/>
                </a:solidFill>
              </a:rPr>
              <a:t>sätt </a:t>
            </a:r>
            <a:r>
              <a:rPr lang="sv-SE" sz="2800" b="1" dirty="0">
                <a:solidFill>
                  <a:srgbClr val="0070C0"/>
                </a:solidFill>
              </a:rPr>
              <a:t>hålla samman en </a:t>
            </a:r>
            <a:r>
              <a:rPr lang="sv-SE" sz="2800" b="1" i="1" dirty="0" err="1">
                <a:solidFill>
                  <a:srgbClr val="0070C0"/>
                </a:solidFill>
              </a:rPr>
              <a:t>semper</a:t>
            </a:r>
            <a:r>
              <a:rPr lang="sv-SE" sz="2800" b="1" i="1" dirty="0">
                <a:solidFill>
                  <a:srgbClr val="0070C0"/>
                </a:solidFill>
              </a:rPr>
              <a:t> reformanda</a:t>
            </a:r>
            <a:r>
              <a:rPr lang="sv-SE" sz="2800" b="1" dirty="0">
                <a:solidFill>
                  <a:srgbClr val="0070C0"/>
                </a:solidFill>
              </a:rPr>
              <a:t> förståelse och en dogmatisk </a:t>
            </a:r>
            <a:r>
              <a:rPr lang="sv-SE" sz="2800" b="1" dirty="0" smtClean="0">
                <a:solidFill>
                  <a:srgbClr val="0070C0"/>
                </a:solidFill>
              </a:rPr>
              <a:t>förståelse.</a:t>
            </a:r>
          </a:p>
          <a:p>
            <a:endParaRPr lang="sv-SE" sz="800" b="1" dirty="0" smtClean="0">
              <a:solidFill>
                <a:srgbClr val="0070C0"/>
              </a:solidFill>
            </a:endParaRPr>
          </a:p>
          <a:p>
            <a:r>
              <a:rPr lang="sv-SE" sz="3600" b="1" dirty="0" smtClean="0">
                <a:solidFill>
                  <a:srgbClr val="C00000"/>
                </a:solidFill>
              </a:rPr>
              <a:t>3.</a:t>
            </a:r>
            <a:r>
              <a:rPr lang="sv-SE" sz="2800" b="1" dirty="0" smtClean="0">
                <a:solidFill>
                  <a:srgbClr val="C00000"/>
                </a:solidFill>
              </a:rPr>
              <a:t> </a:t>
            </a:r>
            <a:r>
              <a:rPr lang="sv-SE" sz="2800" b="1" dirty="0" smtClean="0">
                <a:solidFill>
                  <a:srgbClr val="0070C0"/>
                </a:solidFill>
              </a:rPr>
              <a:t>Att på ett </a:t>
            </a:r>
            <a:r>
              <a:rPr lang="sv-SE" sz="2800" b="1" dirty="0" smtClean="0">
                <a:solidFill>
                  <a:srgbClr val="C00000"/>
                </a:solidFill>
              </a:rPr>
              <a:t>ansvarigt</a:t>
            </a:r>
            <a:r>
              <a:rPr lang="sv-SE" sz="2800" b="1" dirty="0" smtClean="0">
                <a:solidFill>
                  <a:srgbClr val="0070C0"/>
                </a:solidFill>
              </a:rPr>
              <a:t> sätt relatera miljön till teologin.</a:t>
            </a:r>
          </a:p>
          <a:p>
            <a:endParaRPr lang="sv-SE" sz="2800" b="1" dirty="0">
              <a:solidFill>
                <a:srgbClr val="0070C0"/>
              </a:solidFill>
            </a:endParaRPr>
          </a:p>
          <a:p>
            <a:endParaRPr lang="sv-SE" sz="2800" b="1" dirty="0">
              <a:solidFill>
                <a:srgbClr val="0070C0"/>
              </a:solidFill>
            </a:endParaRPr>
          </a:p>
          <a:p>
            <a:r>
              <a:rPr lang="sv-SE" sz="3200" b="1" dirty="0" smtClean="0"/>
              <a:t> </a:t>
            </a:r>
            <a:endParaRPr lang="sv-SE" sz="3200" b="1" dirty="0"/>
          </a:p>
          <a:p>
            <a:pPr>
              <a:defRPr/>
            </a:pPr>
            <a:endParaRPr lang="sv-SE" sz="2800" b="1" dirty="0"/>
          </a:p>
          <a:p>
            <a:pPr>
              <a:defRPr/>
            </a:pPr>
            <a:endParaRPr lang="sv-SE" sz="4000" b="1" dirty="0" smtClean="0"/>
          </a:p>
        </p:txBody>
      </p:sp>
    </p:spTree>
    <p:extLst>
      <p:ext uri="{BB962C8B-B14F-4D97-AF65-F5344CB8AC3E}">
        <p14:creationId xmlns:p14="http://schemas.microsoft.com/office/powerpoint/2010/main" val="3659181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179512" y="377824"/>
            <a:ext cx="8796213" cy="513940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251520" y="-2835696"/>
            <a:ext cx="8615287" cy="10402848"/>
          </a:xfrm>
          <a:prstGeom prst="rect">
            <a:avLst/>
          </a:prstGeom>
          <a:noFill/>
        </p:spPr>
        <p:txBody>
          <a:bodyPr wrap="square" rtlCol="0">
            <a:spAutoFit/>
          </a:bodyPr>
          <a:lstStyle/>
          <a:p>
            <a:pPr>
              <a:defRPr/>
            </a:pPr>
            <a:endParaRPr lang="en-US" sz="2800" b="1" dirty="0" smtClean="0">
              <a:solidFill>
                <a:srgbClr val="002060"/>
              </a:solidFill>
            </a:endParaRPr>
          </a:p>
          <a:p>
            <a:endParaRPr lang="sv-SE" sz="4000" dirty="0" smtClean="0"/>
          </a:p>
          <a:p>
            <a:endParaRPr lang="sv-SE" sz="4000" dirty="0"/>
          </a:p>
          <a:p>
            <a:endParaRPr lang="sv-SE" sz="4000" dirty="0" smtClean="0"/>
          </a:p>
          <a:p>
            <a:endParaRPr lang="sv-SE" sz="4000" dirty="0"/>
          </a:p>
          <a:p>
            <a:endParaRPr lang="sv-SE" sz="4000" dirty="0" smtClean="0"/>
          </a:p>
          <a:p>
            <a:r>
              <a:rPr lang="sv-SE" sz="4000" b="1" dirty="0" smtClean="0">
                <a:solidFill>
                  <a:srgbClr val="002060"/>
                </a:solidFill>
              </a:rPr>
              <a:t>Vad betyder detta för Svenska kyrkan? </a:t>
            </a:r>
            <a:endParaRPr lang="sv-SE" sz="4000" b="1" dirty="0">
              <a:solidFill>
                <a:srgbClr val="002060"/>
              </a:solidFill>
            </a:endParaRPr>
          </a:p>
          <a:p>
            <a:pPr lvl="0"/>
            <a:endParaRPr lang="sv-SE" sz="1400" dirty="0" smtClean="0"/>
          </a:p>
          <a:p>
            <a:pPr marL="457200" lvl="0" indent="-457200">
              <a:buFont typeface="Arial" pitchFamily="34" charset="0"/>
              <a:buChar char="•"/>
            </a:pPr>
            <a:r>
              <a:rPr lang="sv-SE" sz="3600" dirty="0" smtClean="0">
                <a:solidFill>
                  <a:srgbClr val="7030A0"/>
                </a:solidFill>
              </a:rPr>
              <a:t>Vi </a:t>
            </a:r>
            <a:r>
              <a:rPr lang="sv-SE" sz="3600" dirty="0">
                <a:solidFill>
                  <a:srgbClr val="7030A0"/>
                </a:solidFill>
              </a:rPr>
              <a:t>är inte sämre Lutheraner än andra! </a:t>
            </a:r>
          </a:p>
          <a:p>
            <a:pPr marL="457200" lvl="0" indent="-457200">
              <a:buFont typeface="Arial" pitchFamily="34" charset="0"/>
              <a:buChar char="•"/>
            </a:pPr>
            <a:r>
              <a:rPr lang="sv-SE" sz="3600" dirty="0" smtClean="0">
                <a:solidFill>
                  <a:srgbClr val="7030A0"/>
                </a:solidFill>
              </a:rPr>
              <a:t>Det </a:t>
            </a:r>
            <a:r>
              <a:rPr lang="sv-SE" sz="3600" dirty="0">
                <a:solidFill>
                  <a:srgbClr val="7030A0"/>
                </a:solidFill>
              </a:rPr>
              <a:t>räcker inte att läsa och ha kunskap om Luther och </a:t>
            </a:r>
            <a:r>
              <a:rPr lang="sv-SE" sz="3600" dirty="0" smtClean="0">
                <a:solidFill>
                  <a:srgbClr val="7030A0"/>
                </a:solidFill>
              </a:rPr>
              <a:t>lutherska teologer. Det räcker inte heller att ständigt ändras. </a:t>
            </a:r>
            <a:endParaRPr lang="sv-SE" sz="3600" dirty="0">
              <a:solidFill>
                <a:srgbClr val="7030A0"/>
              </a:solidFill>
            </a:endParaRPr>
          </a:p>
          <a:p>
            <a:pPr marL="571500" lvl="0" indent="-571500">
              <a:buFont typeface="Arial" pitchFamily="34" charset="0"/>
              <a:buChar char="•"/>
            </a:pPr>
            <a:r>
              <a:rPr lang="sv-SE" sz="3600" dirty="0">
                <a:solidFill>
                  <a:srgbClr val="7030A0"/>
                </a:solidFill>
              </a:rPr>
              <a:t>Vi behöver en utbildning som fostrar reflekterande praktiker. </a:t>
            </a:r>
          </a:p>
          <a:p>
            <a:endParaRPr lang="sv-SE" sz="3200" dirty="0"/>
          </a:p>
          <a:p>
            <a:r>
              <a:rPr lang="sv-SE" sz="3200" b="1" dirty="0" smtClean="0"/>
              <a:t> </a:t>
            </a:r>
            <a:endParaRPr lang="sv-SE" sz="3200" b="1" dirty="0"/>
          </a:p>
          <a:p>
            <a:pPr>
              <a:defRPr/>
            </a:pPr>
            <a:endParaRPr lang="sv-SE" sz="2800" b="1" dirty="0"/>
          </a:p>
          <a:p>
            <a:pPr>
              <a:defRPr/>
            </a:pPr>
            <a:endParaRPr lang="sv-SE" sz="4000" b="1" dirty="0" smtClean="0"/>
          </a:p>
        </p:txBody>
      </p:sp>
    </p:spTree>
    <p:extLst>
      <p:ext uri="{BB962C8B-B14F-4D97-AF65-F5344CB8AC3E}">
        <p14:creationId xmlns:p14="http://schemas.microsoft.com/office/powerpoint/2010/main" val="1896429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179512" y="223788"/>
            <a:ext cx="8796213" cy="59515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251520" y="-2835696"/>
            <a:ext cx="8615287" cy="11295400"/>
          </a:xfrm>
          <a:prstGeom prst="rect">
            <a:avLst/>
          </a:prstGeom>
          <a:noFill/>
        </p:spPr>
        <p:txBody>
          <a:bodyPr wrap="square" rtlCol="0">
            <a:spAutoFit/>
          </a:bodyPr>
          <a:lstStyle/>
          <a:p>
            <a:pPr>
              <a:defRPr/>
            </a:pPr>
            <a:endParaRPr lang="en-US" sz="2800" b="1" dirty="0" smtClean="0">
              <a:solidFill>
                <a:srgbClr val="002060"/>
              </a:solidFill>
            </a:endParaRPr>
          </a:p>
          <a:p>
            <a:endParaRPr lang="sv-SE" sz="4000" dirty="0" smtClean="0"/>
          </a:p>
          <a:p>
            <a:endParaRPr lang="sv-SE" sz="4000" dirty="0"/>
          </a:p>
          <a:p>
            <a:endParaRPr lang="sv-SE" sz="4000" dirty="0" smtClean="0"/>
          </a:p>
          <a:p>
            <a:endParaRPr lang="sv-SE" sz="4000" dirty="0"/>
          </a:p>
          <a:p>
            <a:endParaRPr lang="sv-SE" sz="4000" dirty="0" smtClean="0"/>
          </a:p>
          <a:p>
            <a:r>
              <a:rPr lang="sv-SE" sz="3600" b="1" dirty="0" smtClean="0">
                <a:solidFill>
                  <a:srgbClr val="FF0000"/>
                </a:solidFill>
              </a:rPr>
              <a:t>Vad </a:t>
            </a:r>
            <a:r>
              <a:rPr lang="sv-SE" sz="3600" b="1" dirty="0">
                <a:solidFill>
                  <a:srgbClr val="FF0000"/>
                </a:solidFill>
              </a:rPr>
              <a:t>betyder det på församlingsnivå?</a:t>
            </a:r>
            <a:r>
              <a:rPr lang="sv-SE" sz="3600" dirty="0"/>
              <a:t>	</a:t>
            </a:r>
          </a:p>
          <a:p>
            <a:pPr lvl="0"/>
            <a:endParaRPr lang="sv-SE" sz="800" dirty="0" smtClean="0"/>
          </a:p>
          <a:p>
            <a:pPr marL="571500" lvl="0" indent="-571500">
              <a:buFont typeface="Arial" pitchFamily="34" charset="0"/>
              <a:buChar char="•"/>
            </a:pPr>
            <a:r>
              <a:rPr lang="sv-SE" sz="3600" dirty="0" smtClean="0">
                <a:solidFill>
                  <a:srgbClr val="0070C0"/>
                </a:solidFill>
              </a:rPr>
              <a:t>Måste </a:t>
            </a:r>
            <a:r>
              <a:rPr lang="sv-SE" sz="3600" dirty="0">
                <a:solidFill>
                  <a:srgbClr val="0070C0"/>
                </a:solidFill>
              </a:rPr>
              <a:t>sträva efter att försöka täcka in </a:t>
            </a:r>
            <a:r>
              <a:rPr lang="sv-SE" sz="3600" dirty="0" smtClean="0">
                <a:solidFill>
                  <a:srgbClr val="0070C0"/>
                </a:solidFill>
              </a:rPr>
              <a:t>hela fyrfältaren och </a:t>
            </a:r>
            <a:r>
              <a:rPr lang="sv-SE" sz="3600" dirty="0">
                <a:solidFill>
                  <a:srgbClr val="0070C0"/>
                </a:solidFill>
              </a:rPr>
              <a:t>möta </a:t>
            </a:r>
            <a:r>
              <a:rPr lang="sv-SE" sz="3600" dirty="0" smtClean="0">
                <a:solidFill>
                  <a:srgbClr val="0070C0"/>
                </a:solidFill>
              </a:rPr>
              <a:t>människor. </a:t>
            </a:r>
            <a:endParaRPr lang="sv-SE" sz="3600" dirty="0">
              <a:solidFill>
                <a:srgbClr val="0070C0"/>
              </a:solidFill>
            </a:endParaRPr>
          </a:p>
          <a:p>
            <a:pPr marL="571500" lvl="0" indent="-571500">
              <a:buFont typeface="Arial" pitchFamily="34" charset="0"/>
              <a:buChar char="•"/>
            </a:pPr>
            <a:r>
              <a:rPr lang="sv-SE" sz="3600" dirty="0">
                <a:solidFill>
                  <a:srgbClr val="0070C0"/>
                </a:solidFill>
              </a:rPr>
              <a:t>V</a:t>
            </a:r>
            <a:r>
              <a:rPr lang="sv-SE" sz="3600" dirty="0" smtClean="0">
                <a:solidFill>
                  <a:srgbClr val="0070C0"/>
                </a:solidFill>
              </a:rPr>
              <a:t>i </a:t>
            </a:r>
            <a:r>
              <a:rPr lang="sv-SE" sz="3600" dirty="0">
                <a:solidFill>
                  <a:srgbClr val="0070C0"/>
                </a:solidFill>
              </a:rPr>
              <a:t>kan inte bara göra det som fungerar – även om det är enklast</a:t>
            </a:r>
          </a:p>
          <a:p>
            <a:pPr marL="571500" lvl="0" indent="-571500">
              <a:buFont typeface="Arial" pitchFamily="34" charset="0"/>
              <a:buChar char="•"/>
            </a:pPr>
            <a:r>
              <a:rPr lang="sv-SE" sz="3600" dirty="0">
                <a:solidFill>
                  <a:srgbClr val="0070C0"/>
                </a:solidFill>
              </a:rPr>
              <a:t>Vi måste göra det på ett </a:t>
            </a:r>
            <a:r>
              <a:rPr lang="sv-SE" sz="3600" dirty="0" smtClean="0">
                <a:solidFill>
                  <a:srgbClr val="0070C0"/>
                </a:solidFill>
              </a:rPr>
              <a:t>reflekterat, relevant, autentiskt </a:t>
            </a:r>
            <a:r>
              <a:rPr lang="sv-SE" sz="3600" dirty="0">
                <a:solidFill>
                  <a:srgbClr val="0070C0"/>
                </a:solidFill>
              </a:rPr>
              <a:t>och ansvarigt sätt.</a:t>
            </a:r>
            <a:r>
              <a:rPr lang="sv-SE" sz="3600" dirty="0"/>
              <a:t> </a:t>
            </a:r>
            <a:endParaRPr lang="sv-SE" sz="3600" dirty="0" smtClean="0"/>
          </a:p>
          <a:p>
            <a:pPr lvl="0"/>
            <a:r>
              <a:rPr lang="sv-SE" sz="3600" b="1" dirty="0">
                <a:solidFill>
                  <a:srgbClr val="FF0000"/>
                </a:solidFill>
              </a:rPr>
              <a:t> </a:t>
            </a:r>
            <a:r>
              <a:rPr lang="sv-SE" sz="3600" b="1" dirty="0" smtClean="0">
                <a:solidFill>
                  <a:srgbClr val="FF0000"/>
                </a:solidFill>
              </a:rPr>
              <a:t>Och det görs genom ständiga samtal med traditionen och mellan människor</a:t>
            </a:r>
            <a:endParaRPr lang="sv-SE" sz="3600" b="1" dirty="0">
              <a:solidFill>
                <a:srgbClr val="FF0000"/>
              </a:solidFill>
            </a:endParaRPr>
          </a:p>
          <a:p>
            <a:r>
              <a:rPr lang="sv-SE" sz="3600" dirty="0" smtClean="0">
                <a:solidFill>
                  <a:srgbClr val="7030A0"/>
                </a:solidFill>
              </a:rPr>
              <a:t> </a:t>
            </a:r>
            <a:endParaRPr lang="sv-SE" sz="3600" dirty="0">
              <a:solidFill>
                <a:srgbClr val="7030A0"/>
              </a:solidFill>
            </a:endParaRPr>
          </a:p>
          <a:p>
            <a:endParaRPr lang="sv-SE" sz="3200" dirty="0"/>
          </a:p>
          <a:p>
            <a:r>
              <a:rPr lang="sv-SE" sz="3200" b="1" dirty="0" smtClean="0"/>
              <a:t> </a:t>
            </a:r>
            <a:endParaRPr lang="sv-SE" sz="3200" b="1" dirty="0"/>
          </a:p>
          <a:p>
            <a:pPr>
              <a:defRPr/>
            </a:pPr>
            <a:endParaRPr lang="sv-SE" sz="2800" b="1" dirty="0"/>
          </a:p>
          <a:p>
            <a:pPr>
              <a:defRPr/>
            </a:pPr>
            <a:endParaRPr lang="sv-SE" sz="4000" b="1" dirty="0" smtClean="0"/>
          </a:p>
        </p:txBody>
      </p:sp>
    </p:spTree>
    <p:extLst>
      <p:ext uri="{BB962C8B-B14F-4D97-AF65-F5344CB8AC3E}">
        <p14:creationId xmlns:p14="http://schemas.microsoft.com/office/powerpoint/2010/main" val="1675632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179512" y="223788"/>
            <a:ext cx="8796213" cy="59515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251520" y="-2835696"/>
            <a:ext cx="8615287" cy="7848302"/>
          </a:xfrm>
          <a:prstGeom prst="rect">
            <a:avLst/>
          </a:prstGeom>
          <a:noFill/>
        </p:spPr>
        <p:txBody>
          <a:bodyPr wrap="square" rtlCol="0">
            <a:spAutoFit/>
          </a:bodyPr>
          <a:lstStyle/>
          <a:p>
            <a:pPr>
              <a:defRPr/>
            </a:pPr>
            <a:endParaRPr lang="en-US" sz="2800" b="1" dirty="0" smtClean="0">
              <a:solidFill>
                <a:srgbClr val="002060"/>
              </a:solidFill>
            </a:endParaRPr>
          </a:p>
          <a:p>
            <a:endParaRPr lang="sv-SE" sz="4000" dirty="0" smtClean="0"/>
          </a:p>
          <a:p>
            <a:endParaRPr lang="sv-SE" sz="4000" dirty="0"/>
          </a:p>
          <a:p>
            <a:endParaRPr lang="sv-SE" sz="4000" dirty="0" smtClean="0"/>
          </a:p>
          <a:p>
            <a:endParaRPr lang="sv-SE" sz="4000" dirty="0"/>
          </a:p>
          <a:p>
            <a:endParaRPr lang="sv-SE" sz="4000" dirty="0" smtClean="0"/>
          </a:p>
          <a:p>
            <a:r>
              <a:rPr lang="sv-SE" sz="3600" dirty="0" smtClean="0"/>
              <a:t> </a:t>
            </a:r>
            <a:r>
              <a:rPr lang="sv-SE" sz="3600" dirty="0">
                <a:solidFill>
                  <a:srgbClr val="7030A0"/>
                </a:solidFill>
              </a:rPr>
              <a:t>Hur skulle man </a:t>
            </a:r>
            <a:r>
              <a:rPr lang="sv-SE" sz="3600" dirty="0" smtClean="0">
                <a:solidFill>
                  <a:srgbClr val="7030A0"/>
                </a:solidFill>
              </a:rPr>
              <a:t>kunna föra detta ”samtal” </a:t>
            </a:r>
            <a:r>
              <a:rPr lang="sv-SE" sz="3600" dirty="0">
                <a:solidFill>
                  <a:srgbClr val="7030A0"/>
                </a:solidFill>
              </a:rPr>
              <a:t>på ett praktiskt sätt i era hemmiljöer?</a:t>
            </a:r>
          </a:p>
          <a:p>
            <a:endParaRPr lang="sv-SE" sz="3600" b="1" dirty="0">
              <a:solidFill>
                <a:srgbClr val="FF0000"/>
              </a:solidFill>
            </a:endParaRPr>
          </a:p>
          <a:p>
            <a:r>
              <a:rPr lang="sv-SE" sz="3600" dirty="0" smtClean="0">
                <a:solidFill>
                  <a:srgbClr val="7030A0"/>
                </a:solidFill>
              </a:rPr>
              <a:t> </a:t>
            </a:r>
            <a:endParaRPr lang="sv-SE" sz="3600" dirty="0">
              <a:solidFill>
                <a:srgbClr val="7030A0"/>
              </a:solidFill>
            </a:endParaRPr>
          </a:p>
          <a:p>
            <a:endParaRPr lang="sv-SE" sz="3200" dirty="0"/>
          </a:p>
          <a:p>
            <a:r>
              <a:rPr lang="sv-SE" sz="3200" b="1" dirty="0" smtClean="0"/>
              <a:t> </a:t>
            </a:r>
            <a:endParaRPr lang="sv-SE" sz="3200" b="1" dirty="0"/>
          </a:p>
          <a:p>
            <a:pPr>
              <a:defRPr/>
            </a:pPr>
            <a:endParaRPr lang="sv-SE" sz="2800" b="1" dirty="0"/>
          </a:p>
          <a:p>
            <a:pPr>
              <a:defRPr/>
            </a:pPr>
            <a:endParaRPr lang="sv-SE" sz="4000" b="1" dirty="0" smtClean="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780471"/>
            <a:ext cx="4176464" cy="2131737"/>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03" y="2060847"/>
            <a:ext cx="4581131" cy="1719623"/>
          </a:xfrm>
          <a:prstGeom prst="rect">
            <a:avLst/>
          </a:prstGeom>
        </p:spPr>
      </p:pic>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6988" y="1988840"/>
            <a:ext cx="2857500" cy="2857500"/>
          </a:xfrm>
          <a:prstGeom prst="rect">
            <a:avLst/>
          </a:prstGeom>
        </p:spPr>
      </p:pic>
    </p:spTree>
    <p:extLst>
      <p:ext uri="{BB962C8B-B14F-4D97-AF65-F5344CB8AC3E}">
        <p14:creationId xmlns:p14="http://schemas.microsoft.com/office/powerpoint/2010/main" val="3418452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179512" y="223788"/>
            <a:ext cx="8796213" cy="59515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2" name="textruta 1"/>
          <p:cNvSpPr txBox="1"/>
          <p:nvPr/>
        </p:nvSpPr>
        <p:spPr>
          <a:xfrm>
            <a:off x="251520" y="-2835696"/>
            <a:ext cx="8615287" cy="11541621"/>
          </a:xfrm>
          <a:prstGeom prst="rect">
            <a:avLst/>
          </a:prstGeom>
          <a:noFill/>
        </p:spPr>
        <p:txBody>
          <a:bodyPr wrap="square" rtlCol="0">
            <a:spAutoFit/>
          </a:bodyPr>
          <a:lstStyle/>
          <a:p>
            <a:pPr>
              <a:defRPr/>
            </a:pPr>
            <a:endParaRPr lang="en-US" sz="2800" b="1" dirty="0" smtClean="0">
              <a:solidFill>
                <a:srgbClr val="002060"/>
              </a:solidFill>
            </a:endParaRPr>
          </a:p>
          <a:p>
            <a:endParaRPr lang="sv-SE" sz="4000" dirty="0" smtClean="0"/>
          </a:p>
          <a:p>
            <a:endParaRPr lang="sv-SE" sz="4000" dirty="0"/>
          </a:p>
          <a:p>
            <a:endParaRPr lang="sv-SE" sz="4000" dirty="0" smtClean="0"/>
          </a:p>
          <a:p>
            <a:endParaRPr lang="sv-SE" sz="4000" dirty="0"/>
          </a:p>
          <a:p>
            <a:endParaRPr lang="sv-SE" sz="4000" dirty="0" smtClean="0"/>
          </a:p>
          <a:p>
            <a:r>
              <a:rPr lang="sv-SE" sz="3600" b="1" dirty="0" smtClean="0">
                <a:solidFill>
                  <a:schemeClr val="accent3">
                    <a:lumMod val="75000"/>
                  </a:schemeClr>
                </a:solidFill>
              </a:rPr>
              <a:t>Finns det saker i det lutherska som du menar är särskilt viktiga?</a:t>
            </a:r>
          </a:p>
          <a:p>
            <a:endParaRPr lang="sv-SE" sz="3600" b="1" dirty="0">
              <a:solidFill>
                <a:srgbClr val="FF0000"/>
              </a:solidFill>
            </a:endParaRPr>
          </a:p>
          <a:p>
            <a:r>
              <a:rPr lang="sv-SE" sz="3600" b="1" dirty="0" smtClean="0">
                <a:solidFill>
                  <a:schemeClr val="accent3">
                    <a:lumMod val="50000"/>
                  </a:schemeClr>
                </a:solidFill>
              </a:rPr>
              <a:t>Finns det saker i det lutherska du lika gärna skulle varit utan?</a:t>
            </a:r>
          </a:p>
          <a:p>
            <a:endParaRPr lang="sv-SE" sz="3600" b="1" dirty="0">
              <a:solidFill>
                <a:schemeClr val="accent3">
                  <a:lumMod val="50000"/>
                </a:schemeClr>
              </a:solidFill>
            </a:endParaRPr>
          </a:p>
          <a:p>
            <a:r>
              <a:rPr lang="sv-SE" sz="3600" b="1" dirty="0" smtClean="0">
                <a:solidFill>
                  <a:schemeClr val="accent3">
                    <a:lumMod val="50000"/>
                  </a:schemeClr>
                </a:solidFill>
              </a:rPr>
              <a:t>						</a:t>
            </a:r>
            <a:r>
              <a:rPr lang="sv-SE" sz="3600" b="1" dirty="0">
                <a:solidFill>
                  <a:schemeClr val="accent3">
                    <a:lumMod val="50000"/>
                  </a:schemeClr>
                </a:solidFill>
              </a:rPr>
              <a:t>	 </a:t>
            </a:r>
            <a:r>
              <a:rPr lang="sv-SE" sz="3600" b="1" dirty="0" smtClean="0">
                <a:solidFill>
                  <a:schemeClr val="accent3">
                    <a:lumMod val="50000"/>
                  </a:schemeClr>
                </a:solidFill>
              </a:rPr>
              <a:t>  </a:t>
            </a:r>
            <a:r>
              <a:rPr lang="sv-SE" sz="9600" b="1" dirty="0" smtClean="0">
                <a:solidFill>
                  <a:srgbClr val="C00000"/>
                </a:solidFill>
              </a:rPr>
              <a:t>?</a:t>
            </a:r>
            <a:r>
              <a:rPr lang="sv-SE" sz="9600" b="1" dirty="0" smtClean="0">
                <a:solidFill>
                  <a:schemeClr val="accent3">
                    <a:lumMod val="50000"/>
                  </a:schemeClr>
                </a:solidFill>
              </a:rPr>
              <a:t> </a:t>
            </a:r>
            <a:r>
              <a:rPr lang="sv-SE" sz="3600" b="1" dirty="0" smtClean="0">
                <a:solidFill>
                  <a:schemeClr val="accent3">
                    <a:lumMod val="50000"/>
                  </a:schemeClr>
                </a:solidFill>
              </a:rPr>
              <a:t>								</a:t>
            </a:r>
            <a:endParaRPr lang="sv-SE" sz="9600" b="1" dirty="0" smtClean="0">
              <a:solidFill>
                <a:schemeClr val="accent3">
                  <a:lumMod val="50000"/>
                </a:schemeClr>
              </a:solidFill>
            </a:endParaRPr>
          </a:p>
          <a:p>
            <a:r>
              <a:rPr lang="sv-SE" sz="3600" dirty="0" smtClean="0">
                <a:solidFill>
                  <a:srgbClr val="7030A0"/>
                </a:solidFill>
              </a:rPr>
              <a:t> </a:t>
            </a:r>
            <a:endParaRPr lang="sv-SE" sz="3600" dirty="0">
              <a:solidFill>
                <a:srgbClr val="7030A0"/>
              </a:solidFill>
            </a:endParaRPr>
          </a:p>
          <a:p>
            <a:endParaRPr lang="sv-SE" sz="3200" dirty="0"/>
          </a:p>
          <a:p>
            <a:r>
              <a:rPr lang="sv-SE" sz="3200" b="1" dirty="0" smtClean="0"/>
              <a:t> </a:t>
            </a:r>
            <a:endParaRPr lang="sv-SE" sz="3200" b="1" dirty="0"/>
          </a:p>
          <a:p>
            <a:pPr>
              <a:defRPr/>
            </a:pPr>
            <a:endParaRPr lang="sv-SE" sz="2800" b="1" dirty="0"/>
          </a:p>
          <a:p>
            <a:pPr>
              <a:defRPr/>
            </a:pPr>
            <a:endParaRPr lang="sv-SE" sz="4000" b="1" dirty="0" smtClean="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9" y="3395332"/>
            <a:ext cx="5544616" cy="2506697"/>
          </a:xfrm>
          <a:prstGeom prst="rect">
            <a:avLst/>
          </a:prstGeom>
        </p:spPr>
      </p:pic>
    </p:spTree>
    <p:extLst>
      <p:ext uri="{BB962C8B-B14F-4D97-AF65-F5344CB8AC3E}">
        <p14:creationId xmlns:p14="http://schemas.microsoft.com/office/powerpoint/2010/main" val="3581798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8"/>
          <p:cNvSpPr/>
          <p:nvPr/>
        </p:nvSpPr>
        <p:spPr>
          <a:xfrm>
            <a:off x="611189" y="377825"/>
            <a:ext cx="7201171" cy="5643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75" name="textruta 3"/>
          <p:cNvSpPr txBox="1">
            <a:spLocks noChangeArrowheads="1"/>
          </p:cNvSpPr>
          <p:nvPr/>
        </p:nvSpPr>
        <p:spPr bwMode="auto">
          <a:xfrm>
            <a:off x="-36513" y="6138863"/>
            <a:ext cx="68040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2000" dirty="0">
                <a:latin typeface="Gill Sans MT" pitchFamily="34" charset="0"/>
                <a:cs typeface="Times New Roman" pitchFamily="18" charset="0"/>
              </a:rPr>
              <a:t>……………………………………………………………………</a:t>
            </a:r>
          </a:p>
        </p:txBody>
      </p:sp>
      <p:pic>
        <p:nvPicPr>
          <p:cNvPr id="3076" name="Bildobjekt 4" descr="svenska_kyrkan.eps"/>
          <p:cNvPicPr>
            <a:picLocks noChangeAspect="1"/>
          </p:cNvPicPr>
          <p:nvPr/>
        </p:nvPicPr>
        <p:blipFill>
          <a:blip r:embed="rId2" cstate="print">
            <a:extLst>
              <a:ext uri="{28A0092B-C50C-407E-A947-70E740481C1C}">
                <a14:useLocalDpi xmlns:a14="http://schemas.microsoft.com/office/drawing/2010/main" val="0"/>
              </a:ext>
            </a:extLst>
          </a:blip>
          <a:srcRect b="36357"/>
          <a:stretch>
            <a:fillRect/>
          </a:stretch>
        </p:blipFill>
        <p:spPr bwMode="auto">
          <a:xfrm>
            <a:off x="6875463" y="6329363"/>
            <a:ext cx="21002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med rundade hörn 5"/>
          <p:cNvSpPr/>
          <p:nvPr/>
        </p:nvSpPr>
        <p:spPr>
          <a:xfrm>
            <a:off x="179512" y="223788"/>
            <a:ext cx="8796213" cy="507742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C000"/>
              </a:solidFill>
            </a:endParaRPr>
          </a:p>
        </p:txBody>
      </p:sp>
      <p:sp>
        <p:nvSpPr>
          <p:cNvPr id="3" name="Rektangel 2"/>
          <p:cNvSpPr/>
          <p:nvPr/>
        </p:nvSpPr>
        <p:spPr>
          <a:xfrm>
            <a:off x="683568" y="375333"/>
            <a:ext cx="7776864" cy="4585871"/>
          </a:xfrm>
          <a:prstGeom prst="rect">
            <a:avLst/>
          </a:prstGeom>
        </p:spPr>
        <p:txBody>
          <a:bodyPr wrap="square">
            <a:spAutoFit/>
          </a:bodyPr>
          <a:lstStyle/>
          <a:p>
            <a:r>
              <a:rPr lang="sv-SE" sz="4000" b="1" dirty="0" smtClean="0">
                <a:solidFill>
                  <a:srgbClr val="002060"/>
                </a:solidFill>
              </a:rPr>
              <a:t>En </a:t>
            </a:r>
            <a:r>
              <a:rPr lang="sv-SE" sz="4000" b="1" dirty="0">
                <a:solidFill>
                  <a:srgbClr val="002060"/>
                </a:solidFill>
              </a:rPr>
              <a:t>utmanande </a:t>
            </a:r>
            <a:r>
              <a:rPr lang="sv-SE" sz="4000" b="1" dirty="0" smtClean="0">
                <a:solidFill>
                  <a:srgbClr val="002060"/>
                </a:solidFill>
              </a:rPr>
              <a:t>fråga:</a:t>
            </a:r>
          </a:p>
          <a:p>
            <a:endParaRPr lang="sv-SE" sz="3600" dirty="0" smtClean="0">
              <a:solidFill>
                <a:srgbClr val="002060"/>
              </a:solidFill>
            </a:endParaRPr>
          </a:p>
          <a:p>
            <a:r>
              <a:rPr lang="sv-SE" sz="3600" dirty="0" smtClean="0">
                <a:solidFill>
                  <a:srgbClr val="002060"/>
                </a:solidFill>
              </a:rPr>
              <a:t>Vi </a:t>
            </a:r>
            <a:r>
              <a:rPr lang="sv-SE" sz="3600" dirty="0">
                <a:solidFill>
                  <a:srgbClr val="002060"/>
                </a:solidFill>
              </a:rPr>
              <a:t>öppnar upp, gör större </a:t>
            </a:r>
            <a:r>
              <a:rPr lang="sv-SE" sz="3600" dirty="0" smtClean="0">
                <a:solidFill>
                  <a:srgbClr val="002060"/>
                </a:solidFill>
              </a:rPr>
              <a:t>grupperingar</a:t>
            </a:r>
            <a:r>
              <a:rPr lang="sv-SE" sz="3600" dirty="0">
                <a:solidFill>
                  <a:srgbClr val="002060"/>
                </a:solidFill>
              </a:rPr>
              <a:t> </a:t>
            </a:r>
            <a:r>
              <a:rPr lang="sv-SE" sz="3600" dirty="0" smtClean="0">
                <a:solidFill>
                  <a:srgbClr val="002060"/>
                </a:solidFill>
              </a:rPr>
              <a:t>i samhället. </a:t>
            </a:r>
            <a:r>
              <a:rPr lang="sv-SE" sz="3600" dirty="0">
                <a:solidFill>
                  <a:srgbClr val="002060"/>
                </a:solidFill>
              </a:rPr>
              <a:t>I teologin används teologer konfessionslöst. Vad kan Lutherska världsförbundet bidra med som inte Kyrkornas världsråd kan?</a:t>
            </a:r>
          </a:p>
        </p:txBody>
      </p:sp>
    </p:spTree>
    <p:extLst>
      <p:ext uri="{BB962C8B-B14F-4D97-AF65-F5344CB8AC3E}">
        <p14:creationId xmlns:p14="http://schemas.microsoft.com/office/powerpoint/2010/main" val="215912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a:latin typeface="Gill Sans MT" pitchFamily="34" charset="0"/>
                <a:cs typeface="Times New Roman" pitchFamily="18" charset="0"/>
              </a:rPr>
              <a:t>……………………………………………………………………</a:t>
            </a:r>
          </a:p>
        </p:txBody>
      </p:sp>
      <p:pic>
        <p:nvPicPr>
          <p:cNvPr id="3075" name="Bildobjekt 4"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sp>
        <p:nvSpPr>
          <p:cNvPr id="12" name="Rektangel med rundade hörn 11"/>
          <p:cNvSpPr/>
          <p:nvPr/>
        </p:nvSpPr>
        <p:spPr>
          <a:xfrm>
            <a:off x="571472" y="928670"/>
            <a:ext cx="8072494" cy="451655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1547664" y="1294121"/>
            <a:ext cx="6840760" cy="3785652"/>
          </a:xfrm>
          <a:prstGeom prst="rect">
            <a:avLst/>
          </a:prstGeom>
          <a:noFill/>
        </p:spPr>
        <p:txBody>
          <a:bodyPr wrap="square" rtlCol="0">
            <a:spAutoFit/>
          </a:bodyPr>
          <a:lstStyle/>
          <a:p>
            <a:r>
              <a:rPr lang="sv-SE" sz="4800" b="1" dirty="0" smtClean="0">
                <a:solidFill>
                  <a:srgbClr val="7030A0"/>
                </a:solidFill>
              </a:rPr>
              <a:t>Vilken </a:t>
            </a:r>
            <a:r>
              <a:rPr lang="sv-SE" sz="4800" b="1" dirty="0">
                <a:solidFill>
                  <a:srgbClr val="7030A0"/>
                </a:solidFill>
              </a:rPr>
              <a:t>är er bild: </a:t>
            </a:r>
            <a:endParaRPr lang="sv-SE" sz="4800" b="1" dirty="0" smtClean="0">
              <a:solidFill>
                <a:srgbClr val="7030A0"/>
              </a:solidFill>
            </a:endParaRPr>
          </a:p>
          <a:p>
            <a:r>
              <a:rPr lang="sv-SE" sz="4800" b="1" dirty="0" smtClean="0">
                <a:solidFill>
                  <a:srgbClr val="00B0F0"/>
                </a:solidFill>
              </a:rPr>
              <a:t>I vilket </a:t>
            </a:r>
            <a:r>
              <a:rPr lang="sv-SE" sz="4800" b="1" dirty="0">
                <a:solidFill>
                  <a:srgbClr val="00B0F0"/>
                </a:solidFill>
              </a:rPr>
              <a:t>eller vilka </a:t>
            </a:r>
            <a:r>
              <a:rPr lang="sv-SE" sz="4800" b="1" dirty="0" smtClean="0">
                <a:solidFill>
                  <a:srgbClr val="00B0F0"/>
                </a:solidFill>
              </a:rPr>
              <a:t>hörn kan man placera </a:t>
            </a:r>
            <a:r>
              <a:rPr lang="sv-SE" sz="4800" b="1" dirty="0">
                <a:solidFill>
                  <a:srgbClr val="00B0F0"/>
                </a:solidFill>
              </a:rPr>
              <a:t>Svenska kyrkan? </a:t>
            </a:r>
            <a:endParaRPr lang="sv-SE" sz="4800" b="1" dirty="0" smtClean="0">
              <a:solidFill>
                <a:srgbClr val="00B0F0"/>
              </a:solidFill>
            </a:endParaRPr>
          </a:p>
          <a:p>
            <a:r>
              <a:rPr lang="sv-SE" sz="4800" b="1" dirty="0" smtClean="0">
                <a:solidFill>
                  <a:srgbClr val="00B0F0"/>
                </a:solidFill>
              </a:rPr>
              <a:t>Era hemförsamlingar</a:t>
            </a:r>
            <a:r>
              <a:rPr lang="sv-SE" sz="4800" b="1" dirty="0">
                <a:solidFill>
                  <a:srgbClr val="00B0F0"/>
                </a:solidFill>
              </a:rPr>
              <a:t>?</a:t>
            </a:r>
            <a:endParaRPr lang="sv-SE" sz="4800" dirty="0">
              <a:solidFill>
                <a:srgbClr val="00B0F0"/>
              </a:solidFill>
            </a:endParaRPr>
          </a:p>
        </p:txBody>
      </p:sp>
    </p:spTree>
    <p:extLst>
      <p:ext uri="{BB962C8B-B14F-4D97-AF65-F5344CB8AC3E}">
        <p14:creationId xmlns:p14="http://schemas.microsoft.com/office/powerpoint/2010/main" val="300747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p:cNvSpPr/>
          <p:nvPr/>
        </p:nvSpPr>
        <p:spPr>
          <a:xfrm>
            <a:off x="684213" y="1125538"/>
            <a:ext cx="7775575" cy="3671887"/>
          </a:xfrm>
          <a:prstGeom prst="roundRect">
            <a:avLst/>
          </a:prstGeom>
          <a:solidFill>
            <a:schemeClr val="accent5">
              <a:lumMod val="40000"/>
              <a:lumOff val="60000"/>
            </a:schemeClr>
          </a:solidFill>
          <a:ln w="12700"/>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sv-SE"/>
          </a:p>
        </p:txBody>
      </p:sp>
      <p:sp>
        <p:nvSpPr>
          <p:cNvPr id="6147" name="textruta 5"/>
          <p:cNvSpPr txBox="1">
            <a:spLocks noChangeArrowheads="1"/>
          </p:cNvSpPr>
          <p:nvPr/>
        </p:nvSpPr>
        <p:spPr bwMode="auto">
          <a:xfrm>
            <a:off x="900113" y="1287463"/>
            <a:ext cx="7343775" cy="3354387"/>
          </a:xfrm>
          <a:prstGeom prst="rect">
            <a:avLst/>
          </a:prstGeom>
          <a:noFill/>
          <a:ln w="9525">
            <a:noFill/>
            <a:miter lim="800000"/>
            <a:headEnd/>
            <a:tailEnd/>
          </a:ln>
        </p:spPr>
        <p:txBody>
          <a:bodyPr>
            <a:spAutoFit/>
          </a:bodyPr>
          <a:lstStyle/>
          <a:p>
            <a:pPr algn="ctr"/>
            <a:r>
              <a:rPr lang="sv-SE" sz="2800">
                <a:latin typeface="Calibri" pitchFamily="34" charset="0"/>
                <a:ea typeface="Calibri" pitchFamily="34" charset="0"/>
                <a:cs typeface="Calibri" pitchFamily="34" charset="0"/>
              </a:rPr>
              <a:t>Svenska kyrkan är en öppen folkkyrka med uppdraget att förmedla evangelium i ord och handling. Kyrkan har rum för alla, för den sökande och tvivlande likaväl som för den trosvisse, för den som har hunnit kortare likaväl som för den som hunnit längre på trons väg.</a:t>
            </a:r>
          </a:p>
          <a:p>
            <a:pPr algn="ctr"/>
            <a:endParaRPr lang="sv-SE" sz="1600">
              <a:latin typeface="Calibri" pitchFamily="34" charset="0"/>
              <a:ea typeface="Calibri" pitchFamily="34" charset="0"/>
              <a:cs typeface="Calibri" pitchFamily="34" charset="0"/>
            </a:endParaRPr>
          </a:p>
          <a:p>
            <a:pPr algn="ctr"/>
            <a:r>
              <a:rPr lang="sv-SE" sz="2800" i="1">
                <a:latin typeface="Calibri" pitchFamily="34" charset="0"/>
                <a:ea typeface="Calibri" pitchFamily="34" charset="0"/>
                <a:cs typeface="Calibri" pitchFamily="34" charset="0"/>
              </a:rPr>
              <a:t>(Kyrkoordningen, Sjätte avdelningens inledning)</a:t>
            </a:r>
          </a:p>
        </p:txBody>
      </p:sp>
      <p:sp>
        <p:nvSpPr>
          <p:cNvPr id="6148"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a:latin typeface="Gill Sans MT" pitchFamily="34" charset="0"/>
                <a:cs typeface="Times New Roman" pitchFamily="18" charset="0"/>
              </a:rPr>
              <a:t>……………………………………………………………………</a:t>
            </a:r>
          </a:p>
        </p:txBody>
      </p:sp>
      <p:pic>
        <p:nvPicPr>
          <p:cNvPr id="6149" name="Bildobjekt 6"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sp>
        <p:nvSpPr>
          <p:cNvPr id="6" name="Rektangel med rundade hörn 5"/>
          <p:cNvSpPr/>
          <p:nvPr/>
        </p:nvSpPr>
        <p:spPr>
          <a:xfrm>
            <a:off x="395536" y="260648"/>
            <a:ext cx="8424936" cy="532859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onfirmander.jpg"/>
          <p:cNvPicPr>
            <a:picLocks noChangeAspect="1"/>
          </p:cNvPicPr>
          <p:nvPr/>
        </p:nvPicPr>
        <p:blipFill>
          <a:blip r:embed="rId2"/>
          <a:stretch>
            <a:fillRect/>
          </a:stretch>
        </p:blipFill>
        <p:spPr>
          <a:xfrm>
            <a:off x="3635375" y="4100524"/>
            <a:ext cx="2919413" cy="1943100"/>
          </a:xfrm>
          <a:prstGeom prst="rect">
            <a:avLst/>
          </a:prstGeom>
          <a:ln w="57150">
            <a:solidFill>
              <a:schemeClr val="accent5">
                <a:lumMod val="40000"/>
                <a:lumOff val="60000"/>
              </a:schemeClr>
            </a:solidFill>
          </a:ln>
        </p:spPr>
      </p:pic>
      <p:pic>
        <p:nvPicPr>
          <p:cNvPr id="5" name="Bildobjekt 4" descr="of_pp.jpg"/>
          <p:cNvPicPr>
            <a:picLocks noChangeAspect="1"/>
          </p:cNvPicPr>
          <p:nvPr/>
        </p:nvPicPr>
        <p:blipFill>
          <a:blip r:embed="rId3"/>
          <a:stretch>
            <a:fillRect/>
          </a:stretch>
        </p:blipFill>
        <p:spPr>
          <a:xfrm>
            <a:off x="6156325" y="1773238"/>
            <a:ext cx="2332038" cy="3108325"/>
          </a:xfrm>
          <a:prstGeom prst="rect">
            <a:avLst/>
          </a:prstGeom>
          <a:ln w="57150">
            <a:solidFill>
              <a:schemeClr val="accent5">
                <a:lumMod val="40000"/>
                <a:lumOff val="60000"/>
              </a:schemeClr>
            </a:solidFill>
          </a:ln>
        </p:spPr>
      </p:pic>
      <p:sp>
        <p:nvSpPr>
          <p:cNvPr id="6" name="textruta 5"/>
          <p:cNvSpPr txBox="1">
            <a:spLocks noChangeArrowheads="1"/>
          </p:cNvSpPr>
          <p:nvPr/>
        </p:nvSpPr>
        <p:spPr bwMode="auto">
          <a:xfrm>
            <a:off x="827088" y="611188"/>
            <a:ext cx="7632700" cy="3970337"/>
          </a:xfrm>
          <a:prstGeom prst="rect">
            <a:avLst/>
          </a:prstGeom>
          <a:noFill/>
          <a:ln w="9525">
            <a:noFill/>
            <a:miter lim="800000"/>
            <a:headEnd/>
            <a:tailEnd/>
          </a:ln>
        </p:spPr>
        <p:txBody>
          <a:bodyPr>
            <a:spAutoFit/>
          </a:bodyPr>
          <a:lstStyle/>
          <a:p>
            <a:pPr>
              <a:defRPr/>
            </a:pPr>
            <a:r>
              <a:rPr lang="sv-SE" sz="2800" b="1" dirty="0">
                <a:solidFill>
                  <a:schemeClr val="accent5">
                    <a:lumMod val="75000"/>
                  </a:schemeClr>
                </a:solidFill>
                <a:latin typeface="Calibri" pitchFamily="34" charset="0"/>
                <a:cs typeface="Calibri" pitchFamily="34" charset="0"/>
              </a:rPr>
              <a:t>Ett sätt att vara kyrka för ”alla” är genom att erbjuda olika typer av verksamhet:</a:t>
            </a:r>
          </a:p>
          <a:p>
            <a:pPr>
              <a:defRPr/>
            </a:pPr>
            <a:endParaRPr lang="sv-SE" sz="2800" dirty="0">
              <a:latin typeface="Calibri" pitchFamily="34" charset="0"/>
              <a:cs typeface="Calibri" pitchFamily="34" charset="0"/>
            </a:endParaRPr>
          </a:p>
          <a:p>
            <a:pPr>
              <a:buFont typeface="Arial" pitchFamily="34" charset="0"/>
              <a:buChar char="•"/>
              <a:defRPr/>
            </a:pPr>
            <a:r>
              <a:rPr lang="sv-SE" sz="2800" dirty="0">
                <a:latin typeface="Calibri" pitchFamily="34" charset="0"/>
                <a:cs typeface="Calibri" pitchFamily="34" charset="0"/>
              </a:rPr>
              <a:t> Gruppverksamhet</a:t>
            </a:r>
          </a:p>
          <a:p>
            <a:pPr>
              <a:buFont typeface="Arial" pitchFamily="34" charset="0"/>
              <a:buChar char="•"/>
              <a:defRPr/>
            </a:pPr>
            <a:endParaRPr lang="sv-SE" sz="2800" dirty="0">
              <a:latin typeface="Calibri" pitchFamily="34" charset="0"/>
              <a:cs typeface="Calibri" pitchFamily="34" charset="0"/>
            </a:endParaRPr>
          </a:p>
          <a:p>
            <a:pPr>
              <a:buFont typeface="Arial" pitchFamily="34" charset="0"/>
              <a:buChar char="•"/>
              <a:defRPr/>
            </a:pPr>
            <a:r>
              <a:rPr lang="sv-SE" sz="2800" dirty="0">
                <a:latin typeface="Calibri" pitchFamily="34" charset="0"/>
                <a:cs typeface="Calibri" pitchFamily="34" charset="0"/>
              </a:rPr>
              <a:t> Öppen verksamhet</a:t>
            </a:r>
          </a:p>
          <a:p>
            <a:pPr>
              <a:buFont typeface="Arial" pitchFamily="34" charset="0"/>
              <a:buChar char="•"/>
              <a:defRPr/>
            </a:pPr>
            <a:endParaRPr lang="sv-SE" sz="2800" dirty="0">
              <a:latin typeface="Calibri" pitchFamily="34" charset="0"/>
              <a:cs typeface="Calibri" pitchFamily="34" charset="0"/>
            </a:endParaRPr>
          </a:p>
          <a:p>
            <a:pPr>
              <a:buFont typeface="Arial" pitchFamily="34" charset="0"/>
              <a:buChar char="•"/>
              <a:defRPr/>
            </a:pPr>
            <a:r>
              <a:rPr lang="sv-SE" sz="2800" dirty="0">
                <a:latin typeface="Calibri" pitchFamily="34" charset="0"/>
                <a:cs typeface="Calibri" pitchFamily="34" charset="0"/>
              </a:rPr>
              <a:t> Verksamhet med andra </a:t>
            </a:r>
          </a:p>
          <a:p>
            <a:pPr>
              <a:defRPr/>
            </a:pPr>
            <a:r>
              <a:rPr lang="sv-SE" sz="2800" dirty="0">
                <a:latin typeface="Calibri" pitchFamily="34" charset="0"/>
                <a:cs typeface="Calibri" pitchFamily="34" charset="0"/>
              </a:rPr>
              <a:t>  aktörer</a:t>
            </a:r>
          </a:p>
        </p:txBody>
      </p:sp>
      <p:sp>
        <p:nvSpPr>
          <p:cNvPr id="7173"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a:latin typeface="Gill Sans MT" pitchFamily="34" charset="0"/>
                <a:cs typeface="Times New Roman" pitchFamily="18" charset="0"/>
              </a:rPr>
              <a:t>……………………………………………………………………</a:t>
            </a:r>
          </a:p>
        </p:txBody>
      </p:sp>
      <p:pic>
        <p:nvPicPr>
          <p:cNvPr id="7174" name="Bildobjekt 6" descr="svenska_kyrkan.eps"/>
          <p:cNvPicPr>
            <a:picLocks noChangeAspect="1"/>
          </p:cNvPicPr>
          <p:nvPr/>
        </p:nvPicPr>
        <p:blipFill>
          <a:blip r:embed="rId4"/>
          <a:srcRect b="36357"/>
          <a:stretch>
            <a:fillRect/>
          </a:stretch>
        </p:blipFill>
        <p:spPr bwMode="auto">
          <a:xfrm>
            <a:off x="6875463" y="6329363"/>
            <a:ext cx="2100262" cy="354012"/>
          </a:xfrm>
          <a:prstGeom prst="rect">
            <a:avLst/>
          </a:prstGeom>
          <a:noFill/>
          <a:ln w="9525">
            <a:noFill/>
            <a:miter lim="800000"/>
            <a:headEnd/>
            <a:tailEnd/>
          </a:ln>
        </p:spPr>
      </p:pic>
      <p:sp>
        <p:nvSpPr>
          <p:cNvPr id="7" name="Rektangel med rundade hörn 6"/>
          <p:cNvSpPr/>
          <p:nvPr/>
        </p:nvSpPr>
        <p:spPr>
          <a:xfrm>
            <a:off x="607191" y="404664"/>
            <a:ext cx="8072494" cy="581953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3"/>
          <p:cNvCxnSpPr/>
          <p:nvPr/>
        </p:nvCxnSpPr>
        <p:spPr bwMode="auto">
          <a:xfrm>
            <a:off x="3132138" y="3284538"/>
            <a:ext cx="2952750" cy="0"/>
          </a:xfrm>
          <a:prstGeom prst="line">
            <a:avLst/>
          </a:prstGeom>
          <a:solidFill>
            <a:schemeClr val="accent1"/>
          </a:solidFill>
          <a:ln w="38100" cap="flat" cmpd="sng" algn="ctr">
            <a:solidFill>
              <a:schemeClr val="accent5">
                <a:lumMod val="75000"/>
              </a:schemeClr>
            </a:solidFill>
            <a:prstDash val="solid"/>
            <a:round/>
            <a:headEnd type="none" w="med" len="med"/>
            <a:tailEnd type="none" w="med" len="med"/>
          </a:ln>
          <a:effectLst/>
        </p:spPr>
      </p:cxnSp>
      <p:cxnSp>
        <p:nvCxnSpPr>
          <p:cNvPr id="5" name="Rak 4"/>
          <p:cNvCxnSpPr/>
          <p:nvPr/>
        </p:nvCxnSpPr>
        <p:spPr bwMode="auto">
          <a:xfrm rot="5400000">
            <a:off x="3635375" y="3213100"/>
            <a:ext cx="1873250" cy="0"/>
          </a:xfrm>
          <a:prstGeom prst="line">
            <a:avLst/>
          </a:prstGeom>
          <a:solidFill>
            <a:schemeClr val="accent1"/>
          </a:solidFill>
          <a:ln w="38100" cap="flat" cmpd="sng" algn="ctr">
            <a:solidFill>
              <a:schemeClr val="accent5">
                <a:lumMod val="75000"/>
              </a:schemeClr>
            </a:solidFill>
            <a:prstDash val="solid"/>
            <a:round/>
            <a:headEnd type="none" w="med" len="med"/>
            <a:tailEnd type="none" w="med" len="med"/>
          </a:ln>
          <a:effectLst/>
        </p:spPr>
      </p:cxnSp>
      <p:sp>
        <p:nvSpPr>
          <p:cNvPr id="6" name="Rektangel med rundade hörn 5"/>
          <p:cNvSpPr/>
          <p:nvPr/>
        </p:nvSpPr>
        <p:spPr bwMode="auto">
          <a:xfrm>
            <a:off x="3491880" y="1268760"/>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Frigörande karaktär</a:t>
            </a:r>
          </a:p>
        </p:txBody>
      </p:sp>
      <p:sp>
        <p:nvSpPr>
          <p:cNvPr id="7" name="Rektangel med rundade hörn 6"/>
          <p:cNvSpPr/>
          <p:nvPr/>
        </p:nvSpPr>
        <p:spPr bwMode="auto">
          <a:xfrm>
            <a:off x="3491880" y="4149080"/>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Formande karaktär</a:t>
            </a:r>
          </a:p>
        </p:txBody>
      </p:sp>
      <p:sp>
        <p:nvSpPr>
          <p:cNvPr id="8" name="Rektangel med rundade hörn 7"/>
          <p:cNvSpPr/>
          <p:nvPr/>
        </p:nvSpPr>
        <p:spPr bwMode="auto">
          <a:xfrm>
            <a:off x="971600" y="2780928"/>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Religiösa </a:t>
            </a:r>
          </a:p>
          <a:p>
            <a:pPr algn="ctr" fontAlgn="auto">
              <a:spcBef>
                <a:spcPts val="0"/>
              </a:spcBef>
              <a:spcAft>
                <a:spcPts val="0"/>
              </a:spcAft>
              <a:defRPr/>
            </a:pPr>
            <a:r>
              <a:rPr lang="sv-SE" sz="2400" dirty="0">
                <a:solidFill>
                  <a:schemeClr val="bg1"/>
                </a:solidFill>
                <a:latin typeface="+mn-lt"/>
                <a:cs typeface="Arial" pitchFamily="34" charset="0"/>
              </a:rPr>
              <a:t>motiv</a:t>
            </a:r>
          </a:p>
        </p:txBody>
      </p:sp>
      <p:sp>
        <p:nvSpPr>
          <p:cNvPr id="9" name="Rektangel med rundade hörn 8"/>
          <p:cNvSpPr/>
          <p:nvPr/>
        </p:nvSpPr>
        <p:spPr bwMode="auto">
          <a:xfrm>
            <a:off x="6084168" y="2780928"/>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Sociala </a:t>
            </a:r>
          </a:p>
          <a:p>
            <a:pPr algn="ctr" fontAlgn="auto">
              <a:spcBef>
                <a:spcPts val="0"/>
              </a:spcBef>
              <a:spcAft>
                <a:spcPts val="0"/>
              </a:spcAft>
              <a:defRPr/>
            </a:pPr>
            <a:r>
              <a:rPr lang="sv-SE" sz="2400" dirty="0">
                <a:solidFill>
                  <a:schemeClr val="bg1"/>
                </a:solidFill>
                <a:latin typeface="+mn-lt"/>
                <a:cs typeface="Arial" pitchFamily="34" charset="0"/>
              </a:rPr>
              <a:t>motiv</a:t>
            </a:r>
          </a:p>
        </p:txBody>
      </p:sp>
      <p:sp>
        <p:nvSpPr>
          <p:cNvPr id="10" name="Ellips 9"/>
          <p:cNvSpPr/>
          <p:nvPr/>
        </p:nvSpPr>
        <p:spPr>
          <a:xfrm rot="20580000">
            <a:off x="4410594" y="1344926"/>
            <a:ext cx="3786125" cy="2117812"/>
          </a:xfrm>
          <a:prstGeom prst="ellipse">
            <a:avLst/>
          </a:prstGeom>
          <a:solidFill>
            <a:schemeClr val="accent4">
              <a:alpha val="76000"/>
            </a:schemeClr>
          </a:solid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1" name="textruta 10"/>
          <p:cNvSpPr txBox="1"/>
          <p:nvPr/>
        </p:nvSpPr>
        <p:spPr>
          <a:xfrm rot="20580000">
            <a:off x="5832449" y="1661919"/>
            <a:ext cx="1976386" cy="830997"/>
          </a:xfrm>
          <a:prstGeom prst="rect">
            <a:avLst/>
          </a:prstGeom>
          <a:noFill/>
        </p:spPr>
        <p:txBody>
          <a:bodyPr wrap="square">
            <a:spAutoFit/>
          </a:bodyPr>
          <a:lstStyle/>
          <a:p>
            <a:pPr algn="ctr">
              <a:defRPr/>
            </a:pPr>
            <a:r>
              <a:rPr lang="sv-SE" sz="2400" dirty="0" smtClean="0">
                <a:latin typeface="+mn-lt"/>
              </a:rPr>
              <a:t>Öppen verksamhet</a:t>
            </a:r>
            <a:endParaRPr lang="sv-SE" sz="2400" dirty="0">
              <a:latin typeface="+mn-lt"/>
            </a:endParaRPr>
          </a:p>
        </p:txBody>
      </p:sp>
      <p:sp>
        <p:nvSpPr>
          <p:cNvPr id="12" name="Ellips 11"/>
          <p:cNvSpPr/>
          <p:nvPr/>
        </p:nvSpPr>
        <p:spPr>
          <a:xfrm rot="20580000">
            <a:off x="2013398" y="3253458"/>
            <a:ext cx="2698717" cy="1507775"/>
          </a:xfrm>
          <a:prstGeom prst="ellipse">
            <a:avLst/>
          </a:prstGeom>
          <a:solidFill>
            <a:srgbClr val="92D050">
              <a:alpha val="76000"/>
            </a:srgbClr>
          </a:solid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 name="textruta 12"/>
          <p:cNvSpPr txBox="1"/>
          <p:nvPr/>
        </p:nvSpPr>
        <p:spPr>
          <a:xfrm rot="20580000">
            <a:off x="2130182" y="3809719"/>
            <a:ext cx="2463308" cy="461665"/>
          </a:xfrm>
          <a:prstGeom prst="rect">
            <a:avLst/>
          </a:prstGeom>
          <a:noFill/>
        </p:spPr>
        <p:txBody>
          <a:bodyPr wrap="square">
            <a:spAutoFit/>
          </a:bodyPr>
          <a:lstStyle/>
          <a:p>
            <a:pPr>
              <a:defRPr/>
            </a:pPr>
            <a:r>
              <a:rPr lang="sv-SE" sz="2400" dirty="0" smtClean="0">
                <a:latin typeface="+mn-lt"/>
              </a:rPr>
              <a:t>Gruppverksamhet</a:t>
            </a:r>
            <a:endParaRPr lang="sv-SE" sz="2400" dirty="0">
              <a:latin typeface="+mn-lt"/>
            </a:endParaRPr>
          </a:p>
        </p:txBody>
      </p:sp>
      <p:sp>
        <p:nvSpPr>
          <p:cNvPr id="14" name="Ellips 13"/>
          <p:cNvSpPr/>
          <p:nvPr/>
        </p:nvSpPr>
        <p:spPr>
          <a:xfrm>
            <a:off x="4000496" y="2143116"/>
            <a:ext cx="2000264" cy="2143140"/>
          </a:xfrm>
          <a:prstGeom prst="ellipse">
            <a:avLst/>
          </a:prstGeom>
          <a:solidFill>
            <a:schemeClr val="accent5"/>
          </a:solid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5" name="textruta 14"/>
          <p:cNvSpPr txBox="1"/>
          <p:nvPr/>
        </p:nvSpPr>
        <p:spPr>
          <a:xfrm>
            <a:off x="4286248" y="2428868"/>
            <a:ext cx="1428760" cy="1569660"/>
          </a:xfrm>
          <a:prstGeom prst="rect">
            <a:avLst/>
          </a:prstGeom>
          <a:solidFill>
            <a:schemeClr val="accent5"/>
          </a:solidFill>
          <a:ln>
            <a:noFill/>
          </a:ln>
        </p:spPr>
        <p:txBody>
          <a:bodyPr wrap="square">
            <a:spAutoFit/>
          </a:bodyPr>
          <a:lstStyle/>
          <a:p>
            <a:pPr algn="ctr">
              <a:defRPr/>
            </a:pPr>
            <a:r>
              <a:rPr lang="sv-SE" sz="2400" dirty="0" smtClean="0">
                <a:latin typeface="+mn-lt"/>
              </a:rPr>
              <a:t> Verksam-</a:t>
            </a:r>
          </a:p>
          <a:p>
            <a:pPr algn="ctr">
              <a:defRPr/>
            </a:pPr>
            <a:r>
              <a:rPr lang="sv-SE" sz="2400" dirty="0" smtClean="0">
                <a:latin typeface="+mn-lt"/>
              </a:rPr>
              <a:t>het med andra aktörer</a:t>
            </a:r>
            <a:endParaRPr lang="sv-SE" sz="2400" dirty="0">
              <a:latin typeface="+mn-lt"/>
            </a:endParaRPr>
          </a:p>
        </p:txBody>
      </p:sp>
      <p:sp>
        <p:nvSpPr>
          <p:cNvPr id="16"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a:latin typeface="Gill Sans MT" pitchFamily="34" charset="0"/>
                <a:cs typeface="Times New Roman" pitchFamily="18" charset="0"/>
              </a:rPr>
              <a:t>……………………………………………………………………</a:t>
            </a:r>
          </a:p>
        </p:txBody>
      </p:sp>
      <p:pic>
        <p:nvPicPr>
          <p:cNvPr id="17" name="Bildobjekt 4"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sp>
        <p:nvSpPr>
          <p:cNvPr id="18" name="Rektangel med rundade hörn 17"/>
          <p:cNvSpPr/>
          <p:nvPr/>
        </p:nvSpPr>
        <p:spPr>
          <a:xfrm>
            <a:off x="571472" y="928670"/>
            <a:ext cx="8072494" cy="458856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622755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dirty="0">
                <a:latin typeface="Gill Sans MT" pitchFamily="34" charset="0"/>
                <a:cs typeface="Times New Roman" pitchFamily="18" charset="0"/>
              </a:rPr>
              <a:t>……………………………………………………………………</a:t>
            </a:r>
          </a:p>
        </p:txBody>
      </p:sp>
      <p:pic>
        <p:nvPicPr>
          <p:cNvPr id="8195" name="Bildobjekt 4"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cxnSp>
        <p:nvCxnSpPr>
          <p:cNvPr id="6" name="Rak 5"/>
          <p:cNvCxnSpPr/>
          <p:nvPr/>
        </p:nvCxnSpPr>
        <p:spPr bwMode="auto">
          <a:xfrm>
            <a:off x="3132138" y="3284538"/>
            <a:ext cx="2952750" cy="0"/>
          </a:xfrm>
          <a:prstGeom prst="line">
            <a:avLst/>
          </a:prstGeom>
          <a:solidFill>
            <a:schemeClr val="accent1"/>
          </a:solidFill>
          <a:ln w="38100" cap="flat" cmpd="sng" algn="ctr">
            <a:solidFill>
              <a:schemeClr val="accent5">
                <a:lumMod val="75000"/>
              </a:schemeClr>
            </a:solidFill>
            <a:prstDash val="solid"/>
            <a:round/>
            <a:headEnd type="none" w="med" len="med"/>
            <a:tailEnd type="none" w="med" len="med"/>
          </a:ln>
          <a:effectLst/>
        </p:spPr>
      </p:cxnSp>
      <p:cxnSp>
        <p:nvCxnSpPr>
          <p:cNvPr id="7" name="Rak 6"/>
          <p:cNvCxnSpPr/>
          <p:nvPr/>
        </p:nvCxnSpPr>
        <p:spPr bwMode="auto">
          <a:xfrm rot="5400000">
            <a:off x="3635375" y="3213100"/>
            <a:ext cx="1873250" cy="0"/>
          </a:xfrm>
          <a:prstGeom prst="line">
            <a:avLst/>
          </a:prstGeom>
          <a:solidFill>
            <a:schemeClr val="accent1"/>
          </a:solidFill>
          <a:ln w="38100" cap="flat" cmpd="sng" algn="ctr">
            <a:solidFill>
              <a:schemeClr val="accent5">
                <a:lumMod val="75000"/>
              </a:schemeClr>
            </a:solidFill>
            <a:prstDash val="solid"/>
            <a:round/>
            <a:headEnd type="none" w="med" len="med"/>
            <a:tailEnd type="none" w="med" len="med"/>
          </a:ln>
          <a:effectLst/>
        </p:spPr>
      </p:cxnSp>
      <p:sp>
        <p:nvSpPr>
          <p:cNvPr id="8" name="Rektangel med rundade hörn 7"/>
          <p:cNvSpPr/>
          <p:nvPr/>
        </p:nvSpPr>
        <p:spPr bwMode="auto">
          <a:xfrm>
            <a:off x="3491880" y="1268760"/>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Frigörande karaktär</a:t>
            </a:r>
          </a:p>
        </p:txBody>
      </p:sp>
      <p:sp>
        <p:nvSpPr>
          <p:cNvPr id="9" name="Rektangel med rundade hörn 8"/>
          <p:cNvSpPr/>
          <p:nvPr/>
        </p:nvSpPr>
        <p:spPr bwMode="auto">
          <a:xfrm>
            <a:off x="3491880" y="4149080"/>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Formande karaktär</a:t>
            </a:r>
          </a:p>
        </p:txBody>
      </p:sp>
      <p:sp>
        <p:nvSpPr>
          <p:cNvPr id="10" name="Rektangel med rundade hörn 9"/>
          <p:cNvSpPr/>
          <p:nvPr/>
        </p:nvSpPr>
        <p:spPr bwMode="auto">
          <a:xfrm>
            <a:off x="971600" y="2780928"/>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Religiösa </a:t>
            </a:r>
          </a:p>
          <a:p>
            <a:pPr algn="ctr" fontAlgn="auto">
              <a:spcBef>
                <a:spcPts val="0"/>
              </a:spcBef>
              <a:spcAft>
                <a:spcPts val="0"/>
              </a:spcAft>
              <a:defRPr/>
            </a:pPr>
            <a:r>
              <a:rPr lang="sv-SE" sz="2400" dirty="0">
                <a:solidFill>
                  <a:schemeClr val="bg1"/>
                </a:solidFill>
                <a:latin typeface="+mn-lt"/>
                <a:cs typeface="Arial" pitchFamily="34" charset="0"/>
              </a:rPr>
              <a:t>motiv</a:t>
            </a:r>
          </a:p>
        </p:txBody>
      </p:sp>
      <p:sp>
        <p:nvSpPr>
          <p:cNvPr id="11" name="Rektangel med rundade hörn 10"/>
          <p:cNvSpPr/>
          <p:nvPr/>
        </p:nvSpPr>
        <p:spPr bwMode="auto">
          <a:xfrm>
            <a:off x="6084168" y="2780928"/>
            <a:ext cx="2160240" cy="100811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sv-SE" sz="2400" dirty="0">
                <a:solidFill>
                  <a:schemeClr val="bg1"/>
                </a:solidFill>
                <a:latin typeface="+mn-lt"/>
                <a:cs typeface="Arial" pitchFamily="34" charset="0"/>
              </a:rPr>
              <a:t>Sociala </a:t>
            </a:r>
          </a:p>
          <a:p>
            <a:pPr algn="ctr" fontAlgn="auto">
              <a:spcBef>
                <a:spcPts val="0"/>
              </a:spcBef>
              <a:spcAft>
                <a:spcPts val="0"/>
              </a:spcAft>
              <a:defRPr/>
            </a:pPr>
            <a:r>
              <a:rPr lang="sv-SE" sz="2400" dirty="0">
                <a:solidFill>
                  <a:schemeClr val="bg1"/>
                </a:solidFill>
                <a:latin typeface="+mn-lt"/>
                <a:cs typeface="Arial" pitchFamily="34" charset="0"/>
              </a:rPr>
              <a:t>motiv</a:t>
            </a:r>
          </a:p>
        </p:txBody>
      </p:sp>
      <p:sp>
        <p:nvSpPr>
          <p:cNvPr id="12" name="Ellips 11"/>
          <p:cNvSpPr/>
          <p:nvPr/>
        </p:nvSpPr>
        <p:spPr>
          <a:xfrm rot="20580000">
            <a:off x="5400675" y="2008188"/>
            <a:ext cx="2220913" cy="584200"/>
          </a:xfrm>
          <a:prstGeom prst="ellipse">
            <a:avLst/>
          </a:prstGeom>
          <a:solidFill>
            <a:schemeClr val="accent1">
              <a:lumMod val="40000"/>
              <a:lumOff val="60000"/>
              <a:alpha val="76000"/>
            </a:schemeClr>
          </a:solid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 name="textruta 12"/>
          <p:cNvSpPr txBox="1"/>
          <p:nvPr/>
        </p:nvSpPr>
        <p:spPr>
          <a:xfrm rot="20580000">
            <a:off x="5895975" y="1979613"/>
            <a:ext cx="1841500" cy="401637"/>
          </a:xfrm>
          <a:prstGeom prst="rect">
            <a:avLst/>
          </a:prstGeom>
          <a:noFill/>
        </p:spPr>
        <p:txBody>
          <a:bodyPr>
            <a:spAutoFit/>
          </a:bodyPr>
          <a:lstStyle/>
          <a:p>
            <a:pPr>
              <a:defRPr/>
            </a:pPr>
            <a:r>
              <a:rPr lang="sv-SE" sz="2000" dirty="0">
                <a:solidFill>
                  <a:schemeClr val="accent1">
                    <a:lumMod val="75000"/>
                  </a:schemeClr>
                </a:solidFill>
                <a:latin typeface="+mn-lt"/>
              </a:rPr>
              <a:t>Anställda</a:t>
            </a:r>
          </a:p>
        </p:txBody>
      </p:sp>
      <p:sp>
        <p:nvSpPr>
          <p:cNvPr id="14" name="Ellips 13"/>
          <p:cNvSpPr/>
          <p:nvPr/>
        </p:nvSpPr>
        <p:spPr>
          <a:xfrm rot="20580000">
            <a:off x="1344613" y="4040188"/>
            <a:ext cx="2220912" cy="585787"/>
          </a:xfrm>
          <a:prstGeom prst="ellipse">
            <a:avLst/>
          </a:prstGeom>
          <a:solidFill>
            <a:schemeClr val="bg2">
              <a:lumMod val="50000"/>
              <a:alpha val="76000"/>
            </a:schemeClr>
          </a:solidFill>
          <a:ln>
            <a:solidFill>
              <a:schemeClr val="bg2">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5" name="textruta 14"/>
          <p:cNvSpPr txBox="1"/>
          <p:nvPr/>
        </p:nvSpPr>
        <p:spPr>
          <a:xfrm rot="20580000">
            <a:off x="1504950" y="4102100"/>
            <a:ext cx="1962150" cy="400050"/>
          </a:xfrm>
          <a:prstGeom prst="rect">
            <a:avLst/>
          </a:prstGeom>
          <a:noFill/>
        </p:spPr>
        <p:txBody>
          <a:bodyPr>
            <a:spAutoFit/>
          </a:bodyPr>
          <a:lstStyle/>
          <a:p>
            <a:pPr>
              <a:defRPr/>
            </a:pPr>
            <a:r>
              <a:rPr lang="sv-SE" sz="2000" dirty="0">
                <a:solidFill>
                  <a:schemeClr val="bg2">
                    <a:lumMod val="25000"/>
                  </a:schemeClr>
                </a:solidFill>
                <a:latin typeface="+mn-lt"/>
              </a:rPr>
              <a:t>Förtroendevalda</a:t>
            </a:r>
          </a:p>
        </p:txBody>
      </p:sp>
      <p:sp>
        <p:nvSpPr>
          <p:cNvPr id="16" name="Ellips 15"/>
          <p:cNvSpPr/>
          <p:nvPr/>
        </p:nvSpPr>
        <p:spPr>
          <a:xfrm>
            <a:off x="3851275" y="2781300"/>
            <a:ext cx="1512888" cy="947738"/>
          </a:xfrm>
          <a:prstGeom prst="ellipse">
            <a:avLst/>
          </a:prstGeom>
          <a:solidFill>
            <a:schemeClr val="accent5">
              <a:lumMod val="40000"/>
              <a:lumOff val="60000"/>
              <a:alpha val="76000"/>
            </a:schemeClr>
          </a:solidFill>
          <a:ln>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7" name="textruta 16"/>
          <p:cNvSpPr txBox="1"/>
          <p:nvPr/>
        </p:nvSpPr>
        <p:spPr>
          <a:xfrm>
            <a:off x="4067175" y="2997200"/>
            <a:ext cx="1189038" cy="400050"/>
          </a:xfrm>
          <a:prstGeom prst="rect">
            <a:avLst/>
          </a:prstGeom>
          <a:noFill/>
        </p:spPr>
        <p:txBody>
          <a:bodyPr>
            <a:spAutoFit/>
          </a:bodyPr>
          <a:lstStyle/>
          <a:p>
            <a:pPr>
              <a:defRPr/>
            </a:pPr>
            <a:r>
              <a:rPr lang="sv-SE" sz="2000" dirty="0">
                <a:solidFill>
                  <a:schemeClr val="accent5">
                    <a:lumMod val="50000"/>
                  </a:schemeClr>
                </a:solidFill>
                <a:latin typeface="+mn-lt"/>
              </a:rPr>
              <a:t>Föräldrar</a:t>
            </a:r>
          </a:p>
        </p:txBody>
      </p:sp>
      <p:sp>
        <p:nvSpPr>
          <p:cNvPr id="18" name="Rektangel med rundade hörn 17"/>
          <p:cNvSpPr/>
          <p:nvPr/>
        </p:nvSpPr>
        <p:spPr>
          <a:xfrm>
            <a:off x="571472" y="764704"/>
            <a:ext cx="8072494" cy="482453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dirty="0">
                <a:latin typeface="Gill Sans MT" pitchFamily="34" charset="0"/>
                <a:cs typeface="Times New Roman" pitchFamily="18" charset="0"/>
              </a:rPr>
              <a:t>……………………………………………………………………</a:t>
            </a:r>
          </a:p>
        </p:txBody>
      </p:sp>
      <p:pic>
        <p:nvPicPr>
          <p:cNvPr id="8195" name="Bildobjekt 4"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sp>
        <p:nvSpPr>
          <p:cNvPr id="18" name="Rektangel med rundade hörn 17"/>
          <p:cNvSpPr/>
          <p:nvPr/>
        </p:nvSpPr>
        <p:spPr>
          <a:xfrm>
            <a:off x="571472" y="764703"/>
            <a:ext cx="8072494" cy="439248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1320351" y="1034764"/>
            <a:ext cx="6480720" cy="3600986"/>
          </a:xfrm>
          <a:prstGeom prst="rect">
            <a:avLst/>
          </a:prstGeom>
          <a:noFill/>
        </p:spPr>
        <p:txBody>
          <a:bodyPr wrap="square" rtlCol="0">
            <a:spAutoFit/>
          </a:bodyPr>
          <a:lstStyle/>
          <a:p>
            <a:r>
              <a:rPr lang="sv-SE" sz="4800" b="1" dirty="0" smtClean="0">
                <a:solidFill>
                  <a:srgbClr val="FF0000"/>
                </a:solidFill>
              </a:rPr>
              <a:t>Samtala</a:t>
            </a:r>
          </a:p>
          <a:p>
            <a:endParaRPr lang="sv-SE" dirty="0" smtClean="0"/>
          </a:p>
          <a:p>
            <a:r>
              <a:rPr lang="sv-SE" dirty="0"/>
              <a:t>	</a:t>
            </a:r>
            <a:r>
              <a:rPr lang="sv-SE" dirty="0" smtClean="0"/>
              <a:t>	</a:t>
            </a:r>
          </a:p>
          <a:p>
            <a:r>
              <a:rPr lang="sv-SE" sz="3600" b="1" dirty="0" smtClean="0">
                <a:solidFill>
                  <a:srgbClr val="002060"/>
                </a:solidFill>
              </a:rPr>
              <a:t>Håller ni med om det jag säger?</a:t>
            </a:r>
            <a:endParaRPr lang="sv-SE" sz="3600" b="1" dirty="0">
              <a:solidFill>
                <a:srgbClr val="002060"/>
              </a:solidFill>
            </a:endParaRPr>
          </a:p>
          <a:p>
            <a:endParaRPr lang="sv-SE" sz="3600" b="1" dirty="0" smtClean="0">
              <a:solidFill>
                <a:srgbClr val="002060"/>
              </a:solidFill>
            </a:endParaRPr>
          </a:p>
          <a:p>
            <a:r>
              <a:rPr lang="sv-SE" sz="3600" b="1" dirty="0" smtClean="0">
                <a:solidFill>
                  <a:srgbClr val="002060"/>
                </a:solidFill>
              </a:rPr>
              <a:t>Vilka är era erfarenheter?</a:t>
            </a:r>
            <a:endParaRPr lang="sv-SE" sz="3600" b="1" dirty="0">
              <a:solidFill>
                <a:srgbClr val="002060"/>
              </a:solidFill>
            </a:endParaRPr>
          </a:p>
        </p:txBody>
      </p:sp>
    </p:spTree>
    <p:extLst>
      <p:ext uri="{BB962C8B-B14F-4D97-AF65-F5344CB8AC3E}">
        <p14:creationId xmlns:p14="http://schemas.microsoft.com/office/powerpoint/2010/main" val="505921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ruta 3"/>
          <p:cNvSpPr txBox="1">
            <a:spLocks noChangeArrowheads="1"/>
          </p:cNvSpPr>
          <p:nvPr/>
        </p:nvSpPr>
        <p:spPr bwMode="auto">
          <a:xfrm>
            <a:off x="-36513" y="6138863"/>
            <a:ext cx="6804026" cy="400050"/>
          </a:xfrm>
          <a:prstGeom prst="rect">
            <a:avLst/>
          </a:prstGeom>
          <a:noFill/>
          <a:ln w="9525">
            <a:noFill/>
            <a:miter lim="800000"/>
            <a:headEnd/>
            <a:tailEnd/>
          </a:ln>
        </p:spPr>
        <p:txBody>
          <a:bodyPr>
            <a:spAutoFit/>
          </a:bodyPr>
          <a:lstStyle/>
          <a:p>
            <a:r>
              <a:rPr lang="sv-SE" sz="2000" dirty="0">
                <a:latin typeface="Gill Sans MT" pitchFamily="34" charset="0"/>
                <a:cs typeface="Times New Roman" pitchFamily="18" charset="0"/>
              </a:rPr>
              <a:t>……………………………………………………………………</a:t>
            </a:r>
          </a:p>
        </p:txBody>
      </p:sp>
      <p:pic>
        <p:nvPicPr>
          <p:cNvPr id="8195" name="Bildobjekt 4" descr="svenska_kyrkan.eps"/>
          <p:cNvPicPr>
            <a:picLocks noChangeAspect="1"/>
          </p:cNvPicPr>
          <p:nvPr/>
        </p:nvPicPr>
        <p:blipFill>
          <a:blip r:embed="rId2"/>
          <a:srcRect b="36357"/>
          <a:stretch>
            <a:fillRect/>
          </a:stretch>
        </p:blipFill>
        <p:spPr bwMode="auto">
          <a:xfrm>
            <a:off x="6875463" y="6329363"/>
            <a:ext cx="2100262" cy="354012"/>
          </a:xfrm>
          <a:prstGeom prst="rect">
            <a:avLst/>
          </a:prstGeom>
          <a:noFill/>
          <a:ln w="9525">
            <a:noFill/>
            <a:miter lim="800000"/>
            <a:headEnd/>
            <a:tailEnd/>
          </a:ln>
        </p:spPr>
      </p:pic>
      <p:sp>
        <p:nvSpPr>
          <p:cNvPr id="18" name="Rektangel med rundade hörn 17"/>
          <p:cNvSpPr/>
          <p:nvPr/>
        </p:nvSpPr>
        <p:spPr>
          <a:xfrm>
            <a:off x="571472" y="404665"/>
            <a:ext cx="8072494" cy="561662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 name="textruta 1"/>
          <p:cNvSpPr txBox="1"/>
          <p:nvPr/>
        </p:nvSpPr>
        <p:spPr>
          <a:xfrm>
            <a:off x="1320351" y="706577"/>
            <a:ext cx="6480720" cy="5632311"/>
          </a:xfrm>
          <a:prstGeom prst="rect">
            <a:avLst/>
          </a:prstGeom>
          <a:noFill/>
        </p:spPr>
        <p:txBody>
          <a:bodyPr wrap="square" rtlCol="0">
            <a:spAutoFit/>
          </a:bodyPr>
          <a:lstStyle/>
          <a:p>
            <a:r>
              <a:rPr lang="sv-SE" sz="2400" b="1" dirty="0">
                <a:solidFill>
                  <a:srgbClr val="0070C0"/>
                </a:solidFill>
              </a:rPr>
              <a:t>Man skulle kunna </a:t>
            </a:r>
            <a:r>
              <a:rPr lang="sv-SE" sz="2400" b="1" dirty="0" smtClean="0">
                <a:solidFill>
                  <a:srgbClr val="0070C0"/>
                </a:solidFill>
              </a:rPr>
              <a:t>säga, </a:t>
            </a:r>
            <a:r>
              <a:rPr lang="sv-SE" sz="2400" b="1" dirty="0">
                <a:solidFill>
                  <a:srgbClr val="0070C0"/>
                </a:solidFill>
              </a:rPr>
              <a:t>att </a:t>
            </a:r>
            <a:r>
              <a:rPr lang="sv-SE" sz="2400" b="1" dirty="0" smtClean="0">
                <a:solidFill>
                  <a:srgbClr val="0070C0"/>
                </a:solidFill>
              </a:rPr>
              <a:t>hålla samman världen – i form av fyrfältaren – är varje kyrkas och församlings uppgift. </a:t>
            </a:r>
          </a:p>
          <a:p>
            <a:endParaRPr lang="sv-SE" sz="2400" b="1" dirty="0"/>
          </a:p>
          <a:p>
            <a:r>
              <a:rPr lang="sv-SE" sz="2400" dirty="0">
                <a:solidFill>
                  <a:srgbClr val="002060"/>
                </a:solidFill>
              </a:rPr>
              <a:t>F</a:t>
            </a:r>
            <a:r>
              <a:rPr lang="sv-SE" sz="2400" dirty="0" smtClean="0">
                <a:solidFill>
                  <a:srgbClr val="002060"/>
                </a:solidFill>
              </a:rPr>
              <a:t>örsamlingen </a:t>
            </a:r>
            <a:r>
              <a:rPr lang="sv-SE" sz="2400" dirty="0">
                <a:solidFill>
                  <a:srgbClr val="002060"/>
                </a:solidFill>
              </a:rPr>
              <a:t>som en pedagogisk arena. En plats där jag kan utmana och utmanas från vaggan till </a:t>
            </a:r>
            <a:r>
              <a:rPr lang="sv-SE" sz="2400" dirty="0" smtClean="0">
                <a:solidFill>
                  <a:srgbClr val="002060"/>
                </a:solidFill>
              </a:rPr>
              <a:t>graven</a:t>
            </a:r>
          </a:p>
          <a:p>
            <a:endParaRPr lang="sv-SE" sz="2400" dirty="0">
              <a:solidFill>
                <a:srgbClr val="002060"/>
              </a:solidFill>
            </a:endParaRPr>
          </a:p>
          <a:p>
            <a:r>
              <a:rPr lang="sv-SE" sz="2400" dirty="0">
                <a:solidFill>
                  <a:srgbClr val="002060"/>
                </a:solidFill>
              </a:rPr>
              <a:t>Hur kommer vi då dit? </a:t>
            </a:r>
            <a:endParaRPr lang="sv-SE" sz="2400" dirty="0" smtClean="0">
              <a:solidFill>
                <a:srgbClr val="002060"/>
              </a:solidFill>
            </a:endParaRPr>
          </a:p>
          <a:p>
            <a:r>
              <a:rPr lang="sv-SE" sz="2400" dirty="0" smtClean="0">
                <a:solidFill>
                  <a:srgbClr val="002060"/>
                </a:solidFill>
              </a:rPr>
              <a:t>Strukturer</a:t>
            </a:r>
            <a:r>
              <a:rPr lang="sv-SE" sz="2400" dirty="0">
                <a:solidFill>
                  <a:srgbClr val="002060"/>
                </a:solidFill>
              </a:rPr>
              <a:t>, </a:t>
            </a:r>
            <a:r>
              <a:rPr lang="sv-SE" sz="2400" dirty="0" smtClean="0">
                <a:solidFill>
                  <a:srgbClr val="002060"/>
                </a:solidFill>
              </a:rPr>
              <a:t>deltagare </a:t>
            </a:r>
            <a:r>
              <a:rPr lang="sv-SE" sz="2400" dirty="0">
                <a:solidFill>
                  <a:srgbClr val="002060"/>
                </a:solidFill>
              </a:rPr>
              <a:t>– </a:t>
            </a:r>
            <a:endParaRPr lang="sv-SE" sz="2400" dirty="0" smtClean="0">
              <a:solidFill>
                <a:srgbClr val="002060"/>
              </a:solidFill>
            </a:endParaRPr>
          </a:p>
          <a:p>
            <a:r>
              <a:rPr lang="sv-SE" sz="2400" dirty="0" smtClean="0">
                <a:solidFill>
                  <a:srgbClr val="002060"/>
                </a:solidFill>
              </a:rPr>
              <a:t>vår </a:t>
            </a:r>
            <a:r>
              <a:rPr lang="sv-SE" sz="2400" dirty="0" smtClean="0">
                <a:solidFill>
                  <a:srgbClr val="C00000"/>
                </a:solidFill>
              </a:rPr>
              <a:t>teologisk </a:t>
            </a:r>
            <a:r>
              <a:rPr lang="sv-SE" sz="2400" dirty="0">
                <a:solidFill>
                  <a:srgbClr val="C00000"/>
                </a:solidFill>
              </a:rPr>
              <a:t>karta </a:t>
            </a:r>
            <a:endParaRPr lang="sv-SE" sz="2400" dirty="0" smtClean="0">
              <a:solidFill>
                <a:srgbClr val="C00000"/>
              </a:solidFill>
            </a:endParaRPr>
          </a:p>
          <a:p>
            <a:r>
              <a:rPr lang="sv-SE" sz="2400" dirty="0" smtClean="0">
                <a:solidFill>
                  <a:srgbClr val="002060"/>
                </a:solidFill>
              </a:rPr>
              <a:t>eller verktygslåda. </a:t>
            </a:r>
          </a:p>
          <a:p>
            <a:endParaRPr lang="sv-SE" sz="2400" dirty="0">
              <a:solidFill>
                <a:srgbClr val="002060"/>
              </a:solidFill>
            </a:endParaRPr>
          </a:p>
          <a:p>
            <a:r>
              <a:rPr lang="sv-SE" sz="2400" b="1" dirty="0" smtClean="0">
                <a:solidFill>
                  <a:srgbClr val="0070C0"/>
                </a:solidFill>
              </a:rPr>
              <a:t>Men hur ser kartan ut?</a:t>
            </a:r>
            <a:endParaRPr lang="sv-SE" sz="2400" b="1" dirty="0">
              <a:solidFill>
                <a:srgbClr val="0070C0"/>
              </a:solidFill>
            </a:endParaRPr>
          </a:p>
          <a:p>
            <a:endParaRPr lang="sv-SE" sz="2400" b="1" dirty="0" smtClean="0">
              <a:solidFill>
                <a:srgbClr val="FF0000"/>
              </a:solidFill>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5" y="3068960"/>
            <a:ext cx="3598919" cy="2396880"/>
          </a:xfrm>
          <a:prstGeom prst="rect">
            <a:avLst/>
          </a:prstGeom>
        </p:spPr>
      </p:pic>
    </p:spTree>
    <p:extLst>
      <p:ext uri="{BB962C8B-B14F-4D97-AF65-F5344CB8AC3E}">
        <p14:creationId xmlns:p14="http://schemas.microsoft.com/office/powerpoint/2010/main" val="148319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Burspråk">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973</Words>
  <Application>Microsoft Office PowerPoint</Application>
  <PresentationFormat>Bildspel på skärmen (4:3)</PresentationFormat>
  <Paragraphs>241</Paragraphs>
  <Slides>27</Slides>
  <Notes>0</Notes>
  <HiddenSlides>0</HiddenSlides>
  <MMClips>0</MMClips>
  <ScaleCrop>false</ScaleCrop>
  <HeadingPairs>
    <vt:vector size="4" baseType="variant">
      <vt:variant>
        <vt:lpstr>Tema</vt:lpstr>
      </vt:variant>
      <vt:variant>
        <vt:i4>1</vt:i4>
      </vt:variant>
      <vt:variant>
        <vt:lpstr>Bildrubriker</vt:lpstr>
      </vt:variant>
      <vt:variant>
        <vt:i4>27</vt:i4>
      </vt:variant>
    </vt:vector>
  </HeadingPairs>
  <TitlesOfParts>
    <vt:vector size="28"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Your User Name</dc:creator>
  <cp:lastModifiedBy>Niclas Blåder</cp:lastModifiedBy>
  <cp:revision>158</cp:revision>
  <dcterms:created xsi:type="dcterms:W3CDTF">2010-09-16T06:28:22Z</dcterms:created>
  <dcterms:modified xsi:type="dcterms:W3CDTF">2016-03-08T19:31:38Z</dcterms:modified>
</cp:coreProperties>
</file>