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0"/>
  </p:notesMasterIdLst>
  <p:sldIdLst>
    <p:sldId id="256" r:id="rId2"/>
    <p:sldId id="257" r:id="rId3"/>
    <p:sldId id="258" r:id="rId4"/>
    <p:sldId id="261" r:id="rId5"/>
    <p:sldId id="259" r:id="rId6"/>
    <p:sldId id="260" r:id="rId7"/>
    <p:sldId id="262" r:id="rId8"/>
    <p:sldId id="263" r:id="rId9"/>
    <p:sldId id="280" r:id="rId10"/>
    <p:sldId id="264" r:id="rId11"/>
    <p:sldId id="265" r:id="rId12"/>
    <p:sldId id="267" r:id="rId13"/>
    <p:sldId id="269" r:id="rId14"/>
    <p:sldId id="272" r:id="rId15"/>
    <p:sldId id="273" r:id="rId16"/>
    <p:sldId id="276" r:id="rId17"/>
    <p:sldId id="277" r:id="rId18"/>
    <p:sldId id="278" r:id="rId19"/>
  </p:sldIdLst>
  <p:sldSz cx="12192000" cy="6858000"/>
  <p:notesSz cx="6797675" cy="99266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3840">
          <p15:clr>
            <a:srgbClr val="000000"/>
          </p15:clr>
        </p15:guide>
      </p15:sldGuideLst>
    </p:ext>
    <p: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xmlns="" r:id="rId29" roundtripDataSignature="AMtx7mjH1NG3B6F7A0WdwAuq/+rCBy7NfQ=="/>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2181F50-5182-4E85-AF01-AA8B0B802DC8}" v="437" dt="2022-12-15T10:13:03.793"/>
    <p1510:client id="{EC250CEE-7B36-41EF-8941-EB35355C8CBA}" v="1" dt="2022-12-15T06:30:37.37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804"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29"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92075" y="744538"/>
            <a:ext cx="6615113"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1: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76" name="Google Shape;76;p1: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p9: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66" name="Google Shape;166;p9: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p10: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77" name="Google Shape;177;p10: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p12: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04" name="Google Shape;204;p12: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p14: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27" name="Google Shape;227;p14: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
        <p:cNvGrpSpPr/>
        <p:nvPr/>
      </p:nvGrpSpPr>
      <p:grpSpPr>
        <a:xfrm>
          <a:off x="0" y="0"/>
          <a:ext cx="0" cy="0"/>
          <a:chOff x="0" y="0"/>
          <a:chExt cx="0" cy="0"/>
        </a:xfrm>
      </p:grpSpPr>
      <p:sp>
        <p:nvSpPr>
          <p:cNvPr id="262" name="Google Shape;262;p17: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63" name="Google Shape;263;p17: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2"/>
        <p:cNvGrpSpPr/>
        <p:nvPr/>
      </p:nvGrpSpPr>
      <p:grpSpPr>
        <a:xfrm>
          <a:off x="0" y="0"/>
          <a:ext cx="0" cy="0"/>
          <a:chOff x="0" y="0"/>
          <a:chExt cx="0" cy="0"/>
        </a:xfrm>
      </p:grpSpPr>
      <p:sp>
        <p:nvSpPr>
          <p:cNvPr id="273" name="Google Shape;273;p18: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74" name="Google Shape;274;p18: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0"/>
        <p:cNvGrpSpPr/>
        <p:nvPr/>
      </p:nvGrpSpPr>
      <p:grpSpPr>
        <a:xfrm>
          <a:off x="0" y="0"/>
          <a:ext cx="0" cy="0"/>
          <a:chOff x="0" y="0"/>
          <a:chExt cx="0" cy="0"/>
        </a:xfrm>
      </p:grpSpPr>
      <p:sp>
        <p:nvSpPr>
          <p:cNvPr id="311" name="Google Shape;311;p21: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12" name="Google Shape;312;p21: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5"/>
        <p:cNvGrpSpPr/>
        <p:nvPr/>
      </p:nvGrpSpPr>
      <p:grpSpPr>
        <a:xfrm>
          <a:off x="0" y="0"/>
          <a:ext cx="0" cy="0"/>
          <a:chOff x="0" y="0"/>
          <a:chExt cx="0" cy="0"/>
        </a:xfrm>
      </p:grpSpPr>
      <p:sp>
        <p:nvSpPr>
          <p:cNvPr id="326" name="Google Shape;326;p22: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27" name="Google Shape;327;p22: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6"/>
        <p:cNvGrpSpPr/>
        <p:nvPr/>
      </p:nvGrpSpPr>
      <p:grpSpPr>
        <a:xfrm>
          <a:off x="0" y="0"/>
          <a:ext cx="0" cy="0"/>
          <a:chOff x="0" y="0"/>
          <a:chExt cx="0" cy="0"/>
        </a:xfrm>
      </p:grpSpPr>
      <p:sp>
        <p:nvSpPr>
          <p:cNvPr id="337" name="Google Shape;337;p23: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38" name="Google Shape;338;p23: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2: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88" name="Google Shape;88;p2: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3: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9" name="Google Shape;99;p3: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6: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2" name="Google Shape;132;p6: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4: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0" name="Google Shape;110;p4: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p5: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1" name="Google Shape;121;p5: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7: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3" name="Google Shape;143;p7: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8: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55" name="Google Shape;155;p8: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8: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55" name="Google Shape;155;p8: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0457412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Rubrikbild" type="title">
  <p:cSld name="TITLE">
    <p:spTree>
      <p:nvGrpSpPr>
        <p:cNvPr id="1" name="Shape 11"/>
        <p:cNvGrpSpPr/>
        <p:nvPr/>
      </p:nvGrpSpPr>
      <p:grpSpPr>
        <a:xfrm>
          <a:off x="0" y="0"/>
          <a:ext cx="0" cy="0"/>
          <a:chOff x="0" y="0"/>
          <a:chExt cx="0" cy="0"/>
        </a:xfrm>
      </p:grpSpPr>
      <p:sp>
        <p:nvSpPr>
          <p:cNvPr id="12" name="Google Shape;12;p2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2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2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2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Jämförelse" type="twoTxTwoObj">
  <p:cSld name="TWO_OBJECTS_WITH_TEXT">
    <p:spTree>
      <p:nvGrpSpPr>
        <p:cNvPr id="1" name="Shape 30"/>
        <p:cNvGrpSpPr/>
        <p:nvPr/>
      </p:nvGrpSpPr>
      <p:grpSpPr>
        <a:xfrm>
          <a:off x="0" y="0"/>
          <a:ext cx="0" cy="0"/>
          <a:chOff x="0" y="0"/>
          <a:chExt cx="0" cy="0"/>
        </a:xfrm>
      </p:grpSpPr>
      <p:sp>
        <p:nvSpPr>
          <p:cNvPr id="31" name="Google Shape;31;p28"/>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28"/>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3" name="Google Shape;33;p28"/>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4" name="Google Shape;34;p28"/>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5" name="Google Shape;35;p28"/>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2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7" name="Google Shape;37;p2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2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Endast rubrik" type="titleOnly">
  <p:cSld name="TITLE_ONLY">
    <p:spTree>
      <p:nvGrpSpPr>
        <p:cNvPr id="1" name="Shape 39"/>
        <p:cNvGrpSpPr/>
        <p:nvPr/>
      </p:nvGrpSpPr>
      <p:grpSpPr>
        <a:xfrm>
          <a:off x="0" y="0"/>
          <a:ext cx="0" cy="0"/>
          <a:chOff x="0" y="0"/>
          <a:chExt cx="0" cy="0"/>
        </a:xfrm>
      </p:grpSpPr>
      <p:sp>
        <p:nvSpPr>
          <p:cNvPr id="40" name="Google Shape;40;p2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2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2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2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om" type="blank">
  <p:cSld name="BLANK">
    <p:spTree>
      <p:nvGrpSpPr>
        <p:cNvPr id="1" name="Shape 44"/>
        <p:cNvGrpSpPr/>
        <p:nvPr/>
      </p:nvGrpSpPr>
      <p:grpSpPr>
        <a:xfrm>
          <a:off x="0" y="0"/>
          <a:ext cx="0" cy="0"/>
          <a:chOff x="0" y="0"/>
          <a:chExt cx="0" cy="0"/>
        </a:xfrm>
      </p:grpSpPr>
      <p:sp>
        <p:nvSpPr>
          <p:cNvPr id="45" name="Google Shape;45;p3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3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3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ext med bildtext" type="objTx">
  <p:cSld name="OBJECT_WITH_CAPTION_TEXT">
    <p:spTree>
      <p:nvGrpSpPr>
        <p:cNvPr id="1" name="Shape 48"/>
        <p:cNvGrpSpPr/>
        <p:nvPr/>
      </p:nvGrpSpPr>
      <p:grpSpPr>
        <a:xfrm>
          <a:off x="0" y="0"/>
          <a:ext cx="0" cy="0"/>
          <a:chOff x="0" y="0"/>
          <a:chExt cx="0" cy="0"/>
        </a:xfrm>
      </p:grpSpPr>
      <p:sp>
        <p:nvSpPr>
          <p:cNvPr id="49" name="Google Shape;49;p3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31"/>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1" name="Google Shape;51;p31"/>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2" name="Google Shape;52;p3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3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4" name="Google Shape;54;p3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ild med bildtext" type="picTx">
  <p:cSld name="PICTURE_WITH_CAPTION_TEXT">
    <p:spTree>
      <p:nvGrpSpPr>
        <p:cNvPr id="1" name="Shape 55"/>
        <p:cNvGrpSpPr/>
        <p:nvPr/>
      </p:nvGrpSpPr>
      <p:grpSpPr>
        <a:xfrm>
          <a:off x="0" y="0"/>
          <a:ext cx="0" cy="0"/>
          <a:chOff x="0" y="0"/>
          <a:chExt cx="0" cy="0"/>
        </a:xfrm>
      </p:grpSpPr>
      <p:sp>
        <p:nvSpPr>
          <p:cNvPr id="56" name="Google Shape;56;p3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32"/>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58" name="Google Shape;58;p32"/>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9" name="Google Shape;59;p3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3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3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Rubrik och lodrät text" type="vertTx">
  <p:cSld name="VERTICAL_TEXT">
    <p:spTree>
      <p:nvGrpSpPr>
        <p:cNvPr id="1" name="Shape 62"/>
        <p:cNvGrpSpPr/>
        <p:nvPr/>
      </p:nvGrpSpPr>
      <p:grpSpPr>
        <a:xfrm>
          <a:off x="0" y="0"/>
          <a:ext cx="0" cy="0"/>
          <a:chOff x="0" y="0"/>
          <a:chExt cx="0" cy="0"/>
        </a:xfrm>
      </p:grpSpPr>
      <p:sp>
        <p:nvSpPr>
          <p:cNvPr id="63" name="Google Shape;63;p3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33"/>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5" name="Google Shape;65;p3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3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3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Lodrät rubrik och text" type="vertTitleAndTx">
  <p:cSld name="VERTICAL_TITLE_AND_VERTICAL_TEXT">
    <p:spTree>
      <p:nvGrpSpPr>
        <p:cNvPr id="1" name="Shape 68"/>
        <p:cNvGrpSpPr/>
        <p:nvPr/>
      </p:nvGrpSpPr>
      <p:grpSpPr>
        <a:xfrm>
          <a:off x="0" y="0"/>
          <a:ext cx="0" cy="0"/>
          <a:chOff x="0" y="0"/>
          <a:chExt cx="0" cy="0"/>
        </a:xfrm>
      </p:grpSpPr>
      <p:sp>
        <p:nvSpPr>
          <p:cNvPr id="69" name="Google Shape;69;p34"/>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34"/>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3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3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3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2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2" r:id="rId2"/>
    <p:sldLayoutId id="2147483653" r:id="rId3"/>
    <p:sldLayoutId id="2147483654" r:id="rId4"/>
    <p:sldLayoutId id="2147483655" r:id="rId5"/>
    <p:sldLayoutId id="2147483656" r:id="rId6"/>
    <p:sldLayoutId id="2147483657" r:id="rId7"/>
    <p:sldLayoutId id="2147483658" r:id="rId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png"/><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4.xml"/><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hyperlink" Target="mailto:Carin.ablad@svenskakyrkan.se" TargetMode="External"/><Relationship Id="rId5" Type="http://schemas.openxmlformats.org/officeDocument/2006/relationships/image" Target="../media/image4.jpg"/><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7.xml"/><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8.xml"/><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hyperlink" Target="https://www.svenskakyrkan.se/framtidenborhososs/finns-det-rum-for-mig" TargetMode="External"/><Relationship Id="rId5" Type="http://schemas.openxmlformats.org/officeDocument/2006/relationships/image" Target="../media/image4.jp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
          <p:cNvSpPr/>
          <p:nvPr/>
        </p:nvSpPr>
        <p:spPr>
          <a:xfrm>
            <a:off x="-14468" y="-79977"/>
            <a:ext cx="12220935" cy="5815614"/>
          </a:xfrm>
          <a:prstGeom prst="rect">
            <a:avLst/>
          </a:prstGeom>
          <a:solidFill>
            <a:srgbClr val="C9C9C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79" name="Google Shape;79;p1"/>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C00000"/>
              </a:buClr>
              <a:buSzPts val="6000"/>
              <a:buFont typeface="Calibri"/>
              <a:buNone/>
            </a:pPr>
            <a:r>
              <a:rPr lang="sv-SE" b="1">
                <a:solidFill>
                  <a:srgbClr val="C00000"/>
                </a:solidFill>
              </a:rPr>
              <a:t>Finns det rum för mig?</a:t>
            </a:r>
            <a:endParaRPr/>
          </a:p>
        </p:txBody>
      </p:sp>
      <p:pic>
        <p:nvPicPr>
          <p:cNvPr id="80" name="Google Shape;80;p1"/>
          <p:cNvPicPr preferRelativeResize="0"/>
          <p:nvPr/>
        </p:nvPicPr>
        <p:blipFill rotWithShape="1">
          <a:blip r:embed="rId3">
            <a:alphaModFix/>
          </a:blip>
          <a:srcRect l="1582" t="52464" r="6418" b="27449"/>
          <a:stretch/>
        </p:blipFill>
        <p:spPr>
          <a:xfrm>
            <a:off x="72571" y="68403"/>
            <a:ext cx="12040724" cy="1478672"/>
          </a:xfrm>
          <a:prstGeom prst="rect">
            <a:avLst/>
          </a:prstGeom>
          <a:noFill/>
          <a:ln>
            <a:noFill/>
          </a:ln>
        </p:spPr>
      </p:pic>
      <p:grpSp>
        <p:nvGrpSpPr>
          <p:cNvPr id="81" name="Google Shape;81;p1"/>
          <p:cNvGrpSpPr/>
          <p:nvPr/>
        </p:nvGrpSpPr>
        <p:grpSpPr>
          <a:xfrm>
            <a:off x="7451494" y="5874026"/>
            <a:ext cx="4589230" cy="839668"/>
            <a:chOff x="7109726" y="5811495"/>
            <a:chExt cx="4930997" cy="902199"/>
          </a:xfrm>
        </p:grpSpPr>
        <p:pic>
          <p:nvPicPr>
            <p:cNvPr id="82" name="Google Shape;82;p1" descr="En bild som visar text&#10;&#10;Automatiskt genererad beskrivning"/>
            <p:cNvPicPr preferRelativeResize="0"/>
            <p:nvPr/>
          </p:nvPicPr>
          <p:blipFill rotWithShape="1">
            <a:blip r:embed="rId4">
              <a:alphaModFix/>
            </a:blip>
            <a:srcRect/>
            <a:stretch/>
          </p:blipFill>
          <p:spPr>
            <a:xfrm>
              <a:off x="9571596" y="5811495"/>
              <a:ext cx="2469127" cy="883906"/>
            </a:xfrm>
            <a:prstGeom prst="rect">
              <a:avLst/>
            </a:prstGeom>
            <a:noFill/>
            <a:ln>
              <a:noFill/>
            </a:ln>
          </p:spPr>
        </p:pic>
        <p:pic>
          <p:nvPicPr>
            <p:cNvPr id="83" name="Google Shape;83;p1" descr="En bild som visar text&#10;&#10;Automatiskt genererad beskrivning"/>
            <p:cNvPicPr preferRelativeResize="0"/>
            <p:nvPr/>
          </p:nvPicPr>
          <p:blipFill rotWithShape="1">
            <a:blip r:embed="rId5">
              <a:alphaModFix/>
            </a:blip>
            <a:srcRect t="30929" b="41926"/>
            <a:stretch/>
          </p:blipFill>
          <p:spPr>
            <a:xfrm>
              <a:off x="8266888" y="6385213"/>
              <a:ext cx="1210107" cy="328481"/>
            </a:xfrm>
            <a:prstGeom prst="rect">
              <a:avLst/>
            </a:prstGeom>
            <a:noFill/>
            <a:ln>
              <a:noFill/>
            </a:ln>
          </p:spPr>
        </p:pic>
        <p:pic>
          <p:nvPicPr>
            <p:cNvPr id="84" name="Google Shape;84;p1" descr="En bild som visar ritning&#10;&#10;Automatiskt genererad beskrivning"/>
            <p:cNvPicPr preferRelativeResize="0"/>
            <p:nvPr/>
          </p:nvPicPr>
          <p:blipFill rotWithShape="1">
            <a:blip r:embed="rId6">
              <a:alphaModFix/>
            </a:blip>
            <a:srcRect/>
            <a:stretch/>
          </p:blipFill>
          <p:spPr>
            <a:xfrm>
              <a:off x="7109726" y="5870687"/>
              <a:ext cx="2469128" cy="451765"/>
            </a:xfrm>
            <a:prstGeom prst="rect">
              <a:avLst/>
            </a:prstGeom>
            <a:noFill/>
            <a:ln>
              <a:noFill/>
            </a:ln>
          </p:spPr>
        </p:pic>
      </p:grpSp>
      <p:sp>
        <p:nvSpPr>
          <p:cNvPr id="85" name="Google Shape;85;p1"/>
          <p:cNvSpPr txBox="1">
            <a:spLocks noGrp="1"/>
          </p:cNvSpPr>
          <p:nvPr>
            <p:ph type="subTitle" idx="1"/>
          </p:nvPr>
        </p:nvSpPr>
        <p:spPr>
          <a:xfrm>
            <a:off x="-14467" y="3624189"/>
            <a:ext cx="12206469" cy="937870"/>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dk1"/>
              </a:buClr>
              <a:buSzPts val="2800"/>
              <a:buNone/>
            </a:pPr>
            <a:r>
              <a:rPr lang="sv-SE" sz="2800" b="1" dirty="0">
                <a:latin typeface="Calibri"/>
                <a:ea typeface="Calibri"/>
                <a:cs typeface="Calibri"/>
                <a:sym typeface="Calibri"/>
              </a:rPr>
              <a:t>Processutbildning </a:t>
            </a:r>
            <a:r>
              <a:rPr lang="sv-SE" sz="2800" b="1" dirty="0"/>
              <a:t>om inkludering inspirerad av Inclusive Church </a:t>
            </a:r>
            <a:endParaRPr dirty="0"/>
          </a:p>
          <a:p>
            <a:pPr marL="0" lvl="0" indent="0" algn="ctr" rtl="0">
              <a:lnSpc>
                <a:spcPct val="90000"/>
              </a:lnSpc>
              <a:spcBef>
                <a:spcPts val="0"/>
              </a:spcBef>
              <a:spcAft>
                <a:spcPts val="0"/>
              </a:spcAft>
              <a:buClr>
                <a:schemeClr val="dk1"/>
              </a:buClr>
              <a:buSzPts val="2800"/>
              <a:buNone/>
            </a:pPr>
            <a:endParaRPr lang="sv-SE" sz="2800" b="1" dirty="0">
              <a:solidFill>
                <a:srgbClr val="C00000"/>
              </a:solidFill>
            </a:endParaRPr>
          </a:p>
          <a:p>
            <a:pPr marL="0" lvl="0" indent="0" algn="ctr" rtl="0">
              <a:lnSpc>
                <a:spcPct val="90000"/>
              </a:lnSpc>
              <a:spcBef>
                <a:spcPts val="0"/>
              </a:spcBef>
              <a:spcAft>
                <a:spcPts val="0"/>
              </a:spcAft>
              <a:buClr>
                <a:schemeClr val="dk1"/>
              </a:buClr>
              <a:buSzPts val="2800"/>
              <a:buNone/>
            </a:pPr>
            <a:r>
              <a:rPr lang="sv-SE" sz="2800" b="1" dirty="0">
                <a:solidFill>
                  <a:srgbClr val="C00000"/>
                </a:solidFill>
              </a:rPr>
              <a:t>Var snäll och stäng av ditt ljud</a:t>
            </a:r>
            <a:endParaRPr dirty="0">
              <a:solidFill>
                <a:srgbClr val="C0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p9"/>
          <p:cNvSpPr/>
          <p:nvPr/>
        </p:nvSpPr>
        <p:spPr>
          <a:xfrm>
            <a:off x="-83400" y="-99431"/>
            <a:ext cx="12358799" cy="5915100"/>
          </a:xfrm>
          <a:prstGeom prst="rect">
            <a:avLst/>
          </a:prstGeom>
          <a:solidFill>
            <a:srgbClr val="C9C9C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69" name="Google Shape;169;p9"/>
          <p:cNvSpPr txBox="1">
            <a:spLocks noGrp="1"/>
          </p:cNvSpPr>
          <p:nvPr>
            <p:ph type="ctrTitle"/>
          </p:nvPr>
        </p:nvSpPr>
        <p:spPr>
          <a:xfrm>
            <a:off x="511628" y="0"/>
            <a:ext cx="5005575" cy="113940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C00000"/>
              </a:buClr>
              <a:buSzPts val="4000"/>
              <a:buFont typeface="Calibri"/>
              <a:buNone/>
            </a:pPr>
            <a:r>
              <a:rPr lang="sv-SE" sz="4000" b="1">
                <a:solidFill>
                  <a:srgbClr val="C00000"/>
                </a:solidFill>
              </a:rPr>
              <a:t>Riktlinjer för samtalet</a:t>
            </a:r>
            <a:endParaRPr sz="4000" b="1">
              <a:solidFill>
                <a:srgbClr val="C00000"/>
              </a:solidFill>
            </a:endParaRPr>
          </a:p>
        </p:txBody>
      </p:sp>
      <p:grpSp>
        <p:nvGrpSpPr>
          <p:cNvPr id="170" name="Google Shape;170;p9"/>
          <p:cNvGrpSpPr/>
          <p:nvPr/>
        </p:nvGrpSpPr>
        <p:grpSpPr>
          <a:xfrm>
            <a:off x="7451564" y="5874081"/>
            <a:ext cx="4589278" cy="839676"/>
            <a:chOff x="7109726" y="5811495"/>
            <a:chExt cx="4930996" cy="902199"/>
          </a:xfrm>
        </p:grpSpPr>
        <p:pic>
          <p:nvPicPr>
            <p:cNvPr id="171" name="Google Shape;171;p9" descr="En bild som visar text&#10;&#10;Automatiskt genererad beskrivning"/>
            <p:cNvPicPr preferRelativeResize="0"/>
            <p:nvPr/>
          </p:nvPicPr>
          <p:blipFill rotWithShape="1">
            <a:blip r:embed="rId3">
              <a:alphaModFix/>
            </a:blip>
            <a:srcRect/>
            <a:stretch/>
          </p:blipFill>
          <p:spPr>
            <a:xfrm>
              <a:off x="9571596" y="5811495"/>
              <a:ext cx="2469126" cy="883906"/>
            </a:xfrm>
            <a:prstGeom prst="rect">
              <a:avLst/>
            </a:prstGeom>
            <a:noFill/>
            <a:ln>
              <a:noFill/>
            </a:ln>
          </p:spPr>
        </p:pic>
        <p:pic>
          <p:nvPicPr>
            <p:cNvPr id="172" name="Google Shape;172;p9" descr="En bild som visar text&#10;&#10;Automatiskt genererad beskrivning"/>
            <p:cNvPicPr preferRelativeResize="0"/>
            <p:nvPr/>
          </p:nvPicPr>
          <p:blipFill rotWithShape="1">
            <a:blip r:embed="rId4">
              <a:alphaModFix/>
            </a:blip>
            <a:srcRect t="30929" b="41925"/>
            <a:stretch/>
          </p:blipFill>
          <p:spPr>
            <a:xfrm>
              <a:off x="8266888" y="6385213"/>
              <a:ext cx="1210107" cy="328481"/>
            </a:xfrm>
            <a:prstGeom prst="rect">
              <a:avLst/>
            </a:prstGeom>
            <a:noFill/>
            <a:ln>
              <a:noFill/>
            </a:ln>
          </p:spPr>
        </p:pic>
        <p:pic>
          <p:nvPicPr>
            <p:cNvPr id="173" name="Google Shape;173;p9" descr="En bild som visar ritning&#10;&#10;Automatiskt genererad beskrivning"/>
            <p:cNvPicPr preferRelativeResize="0"/>
            <p:nvPr/>
          </p:nvPicPr>
          <p:blipFill rotWithShape="1">
            <a:blip r:embed="rId5">
              <a:alphaModFix/>
            </a:blip>
            <a:srcRect/>
            <a:stretch/>
          </p:blipFill>
          <p:spPr>
            <a:xfrm>
              <a:off x="7109726" y="5870687"/>
              <a:ext cx="2469128" cy="451765"/>
            </a:xfrm>
            <a:prstGeom prst="rect">
              <a:avLst/>
            </a:prstGeom>
            <a:noFill/>
            <a:ln>
              <a:noFill/>
            </a:ln>
          </p:spPr>
        </p:pic>
      </p:grpSp>
      <p:sp>
        <p:nvSpPr>
          <p:cNvPr id="174" name="Google Shape;174;p9"/>
          <p:cNvSpPr txBox="1">
            <a:spLocks noGrp="1"/>
          </p:cNvSpPr>
          <p:nvPr>
            <p:ph type="subTitle" idx="1"/>
          </p:nvPr>
        </p:nvSpPr>
        <p:spPr>
          <a:xfrm>
            <a:off x="694800" y="1397168"/>
            <a:ext cx="11497200" cy="4204200"/>
          </a:xfrm>
          <a:prstGeom prst="rect">
            <a:avLst/>
          </a:prstGeom>
          <a:noFill/>
          <a:ln>
            <a:noFill/>
          </a:ln>
        </p:spPr>
        <p:txBody>
          <a:bodyPr spcFirstLastPara="1" wrap="square" lIns="91425" tIns="45700" rIns="91425" bIns="45700" anchor="t" anchorCtr="0">
            <a:normAutofit fontScale="92500" lnSpcReduction="20000"/>
          </a:bodyPr>
          <a:lstStyle/>
          <a:p>
            <a:pPr marL="457200" lvl="0" indent="-457200" algn="l" rtl="0">
              <a:lnSpc>
                <a:spcPct val="150000"/>
              </a:lnSpc>
              <a:spcBef>
                <a:spcPts val="1000"/>
              </a:spcBef>
              <a:spcAft>
                <a:spcPts val="0"/>
              </a:spcAft>
              <a:buClr>
                <a:schemeClr val="dk1"/>
              </a:buClr>
              <a:buSzPct val="100000"/>
              <a:buFont typeface="Arial"/>
              <a:buChar char="•"/>
            </a:pPr>
            <a:r>
              <a:rPr lang="sv-SE" sz="2600"/>
              <a:t>Lyssna på varandras erfarenhet utan att avbryta</a:t>
            </a:r>
            <a:endParaRPr sz="2600"/>
          </a:p>
          <a:p>
            <a:pPr marL="457200" lvl="0" indent="-457200" algn="l" rtl="0">
              <a:lnSpc>
                <a:spcPct val="150000"/>
              </a:lnSpc>
              <a:spcBef>
                <a:spcPts val="1000"/>
              </a:spcBef>
              <a:spcAft>
                <a:spcPts val="0"/>
              </a:spcAft>
              <a:buClr>
                <a:schemeClr val="dk1"/>
              </a:buClr>
              <a:buSzPct val="100000"/>
              <a:buFont typeface="Arial"/>
              <a:buChar char="•"/>
            </a:pPr>
            <a:r>
              <a:rPr lang="sv-SE" sz="2600"/>
              <a:t>Låt alla komma till tals</a:t>
            </a:r>
            <a:endParaRPr sz="2600"/>
          </a:p>
          <a:p>
            <a:pPr marL="457200" lvl="0" indent="-457200" algn="l" rtl="0">
              <a:lnSpc>
                <a:spcPct val="150000"/>
              </a:lnSpc>
              <a:spcBef>
                <a:spcPts val="1000"/>
              </a:spcBef>
              <a:spcAft>
                <a:spcPts val="0"/>
              </a:spcAft>
              <a:buClr>
                <a:schemeClr val="dk1"/>
              </a:buClr>
              <a:buSzPct val="100000"/>
              <a:buFont typeface="Arial"/>
              <a:buChar char="•"/>
            </a:pPr>
            <a:r>
              <a:rPr lang="sv-SE" sz="2600"/>
              <a:t>Provtänk tillsammans – det finns inget rätt eller fel</a:t>
            </a:r>
            <a:endParaRPr sz="2600"/>
          </a:p>
          <a:p>
            <a:pPr marL="457200" lvl="0" indent="-457200" algn="l" rtl="0">
              <a:lnSpc>
                <a:spcPct val="150000"/>
              </a:lnSpc>
              <a:spcBef>
                <a:spcPts val="1000"/>
              </a:spcBef>
              <a:spcAft>
                <a:spcPts val="0"/>
              </a:spcAft>
              <a:buClr>
                <a:schemeClr val="dk1"/>
              </a:buClr>
              <a:buSzPct val="100000"/>
              <a:buFont typeface="Arial"/>
              <a:buChar char="•"/>
            </a:pPr>
            <a:r>
              <a:rPr lang="sv-SE" sz="2600"/>
              <a:t>Ställ nyfikna öppna frågor till varandra</a:t>
            </a:r>
            <a:endParaRPr sz="2600"/>
          </a:p>
          <a:p>
            <a:pPr marL="457200" lvl="0" indent="-457200" algn="l" rtl="0">
              <a:lnSpc>
                <a:spcPct val="150000"/>
              </a:lnSpc>
              <a:spcBef>
                <a:spcPts val="1000"/>
              </a:spcBef>
              <a:spcAft>
                <a:spcPts val="0"/>
              </a:spcAft>
              <a:buClr>
                <a:schemeClr val="dk1"/>
              </a:buClr>
              <a:buSzPct val="100000"/>
              <a:buFont typeface="Arial"/>
              <a:buChar char="•"/>
            </a:pPr>
            <a:r>
              <a:rPr lang="sv-SE" sz="2600"/>
              <a:t>Bestäm själva vilka frågor som känns mest aktuella för er grupp, hinner ni inte alla så 	gör det ingenting</a:t>
            </a:r>
            <a:endParaRPr sz="2600"/>
          </a:p>
          <a:p>
            <a:pPr marL="457200" lvl="0" indent="-457200" algn="l" rtl="0">
              <a:lnSpc>
                <a:spcPct val="150000"/>
              </a:lnSpc>
              <a:spcBef>
                <a:spcPts val="1000"/>
              </a:spcBef>
              <a:spcAft>
                <a:spcPts val="0"/>
              </a:spcAft>
              <a:buClr>
                <a:schemeClr val="dk1"/>
              </a:buClr>
              <a:buSzPct val="100000"/>
              <a:buFont typeface="Arial"/>
              <a:buChar char="•"/>
            </a:pPr>
            <a:r>
              <a:rPr lang="sv-SE" sz="2600"/>
              <a:t>Känner ni att samtalsämnet är uttömt, ta en paus</a:t>
            </a:r>
            <a:endParaRPr sz="2600"/>
          </a:p>
          <a:p>
            <a:pPr marL="0" lvl="0" indent="0" algn="l" rtl="0">
              <a:lnSpc>
                <a:spcPct val="70000"/>
              </a:lnSpc>
              <a:spcBef>
                <a:spcPts val="1000"/>
              </a:spcBef>
              <a:spcAft>
                <a:spcPts val="0"/>
              </a:spcAft>
              <a:buClr>
                <a:schemeClr val="dk1"/>
              </a:buClr>
              <a:buSzPct val="100000"/>
              <a:buNone/>
            </a:pPr>
            <a:endParaRPr sz="2590" b="1">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Google Shape;179;p10"/>
          <p:cNvSpPr/>
          <p:nvPr/>
        </p:nvSpPr>
        <p:spPr>
          <a:xfrm>
            <a:off x="-83434" y="-33252"/>
            <a:ext cx="12358868" cy="5915005"/>
          </a:xfrm>
          <a:prstGeom prst="rect">
            <a:avLst/>
          </a:prstGeom>
          <a:solidFill>
            <a:srgbClr val="C9C9C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80" name="Google Shape;180;p10"/>
          <p:cNvSpPr txBox="1">
            <a:spLocks noGrp="1"/>
          </p:cNvSpPr>
          <p:nvPr>
            <p:ph type="ctrTitle"/>
          </p:nvPr>
        </p:nvSpPr>
        <p:spPr>
          <a:xfrm>
            <a:off x="129894" y="-26902"/>
            <a:ext cx="11497163" cy="1057493"/>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C00000"/>
              </a:buClr>
              <a:buSzPts val="4000"/>
              <a:buFont typeface="Calibri"/>
              <a:buNone/>
            </a:pPr>
            <a:r>
              <a:rPr lang="sv-SE" sz="4000" b="1">
                <a:solidFill>
                  <a:srgbClr val="C00000"/>
                </a:solidFill>
              </a:rPr>
              <a:t>Samtal i smågrupper utifrån boken ”Mental Health”</a:t>
            </a:r>
            <a:endParaRPr sz="4000" b="1">
              <a:solidFill>
                <a:srgbClr val="C00000"/>
              </a:solidFill>
            </a:endParaRPr>
          </a:p>
        </p:txBody>
      </p:sp>
      <p:grpSp>
        <p:nvGrpSpPr>
          <p:cNvPr id="181" name="Google Shape;181;p10"/>
          <p:cNvGrpSpPr/>
          <p:nvPr/>
        </p:nvGrpSpPr>
        <p:grpSpPr>
          <a:xfrm>
            <a:off x="7451494" y="5874026"/>
            <a:ext cx="4589230" cy="839668"/>
            <a:chOff x="7109726" y="5811495"/>
            <a:chExt cx="4930997" cy="902199"/>
          </a:xfrm>
        </p:grpSpPr>
        <p:pic>
          <p:nvPicPr>
            <p:cNvPr id="182" name="Google Shape;182;p10" descr="En bild som visar text&#10;&#10;Automatiskt genererad beskrivning"/>
            <p:cNvPicPr preferRelativeResize="0"/>
            <p:nvPr/>
          </p:nvPicPr>
          <p:blipFill rotWithShape="1">
            <a:blip r:embed="rId3">
              <a:alphaModFix/>
            </a:blip>
            <a:srcRect/>
            <a:stretch/>
          </p:blipFill>
          <p:spPr>
            <a:xfrm>
              <a:off x="9571596" y="5811495"/>
              <a:ext cx="2469127" cy="883906"/>
            </a:xfrm>
            <a:prstGeom prst="rect">
              <a:avLst/>
            </a:prstGeom>
            <a:noFill/>
            <a:ln>
              <a:noFill/>
            </a:ln>
          </p:spPr>
        </p:pic>
        <p:pic>
          <p:nvPicPr>
            <p:cNvPr id="183" name="Google Shape;183;p10" descr="En bild som visar text&#10;&#10;Automatiskt genererad beskrivning"/>
            <p:cNvPicPr preferRelativeResize="0"/>
            <p:nvPr/>
          </p:nvPicPr>
          <p:blipFill rotWithShape="1">
            <a:blip r:embed="rId4">
              <a:alphaModFix/>
            </a:blip>
            <a:srcRect t="30929" b="41926"/>
            <a:stretch/>
          </p:blipFill>
          <p:spPr>
            <a:xfrm>
              <a:off x="8266888" y="6385213"/>
              <a:ext cx="1210107" cy="328481"/>
            </a:xfrm>
            <a:prstGeom prst="rect">
              <a:avLst/>
            </a:prstGeom>
            <a:noFill/>
            <a:ln>
              <a:noFill/>
            </a:ln>
          </p:spPr>
        </p:pic>
        <p:pic>
          <p:nvPicPr>
            <p:cNvPr id="184" name="Google Shape;184;p10" descr="En bild som visar ritning&#10;&#10;Automatiskt genererad beskrivning"/>
            <p:cNvPicPr preferRelativeResize="0"/>
            <p:nvPr/>
          </p:nvPicPr>
          <p:blipFill rotWithShape="1">
            <a:blip r:embed="rId5">
              <a:alphaModFix/>
            </a:blip>
            <a:srcRect/>
            <a:stretch/>
          </p:blipFill>
          <p:spPr>
            <a:xfrm>
              <a:off x="7109726" y="5870687"/>
              <a:ext cx="2469128" cy="451765"/>
            </a:xfrm>
            <a:prstGeom prst="rect">
              <a:avLst/>
            </a:prstGeom>
            <a:noFill/>
            <a:ln>
              <a:noFill/>
            </a:ln>
          </p:spPr>
        </p:pic>
      </p:grpSp>
      <p:sp>
        <p:nvSpPr>
          <p:cNvPr id="185" name="Google Shape;185;p10"/>
          <p:cNvSpPr txBox="1">
            <a:spLocks noGrp="1"/>
          </p:cNvSpPr>
          <p:nvPr>
            <p:ph type="subTitle" idx="1"/>
          </p:nvPr>
        </p:nvSpPr>
        <p:spPr>
          <a:xfrm>
            <a:off x="261257" y="1388577"/>
            <a:ext cx="9561722" cy="4204322"/>
          </a:xfrm>
          <a:prstGeom prst="rect">
            <a:avLst/>
          </a:prstGeom>
          <a:noFill/>
          <a:ln>
            <a:noFill/>
          </a:ln>
        </p:spPr>
        <p:txBody>
          <a:bodyPr spcFirstLastPara="1" wrap="square" lIns="91425" tIns="45700" rIns="91425" bIns="45700" anchor="t" anchorCtr="0">
            <a:normAutofit fontScale="85000" lnSpcReduction="10000"/>
          </a:bodyPr>
          <a:lstStyle/>
          <a:p>
            <a:pPr marL="0" lvl="0" indent="0" algn="l" rtl="0">
              <a:lnSpc>
                <a:spcPct val="150000"/>
              </a:lnSpc>
              <a:spcBef>
                <a:spcPts val="0"/>
              </a:spcBef>
              <a:spcAft>
                <a:spcPts val="0"/>
              </a:spcAft>
              <a:buClr>
                <a:schemeClr val="dk1"/>
              </a:buClr>
              <a:buSzPct val="51630"/>
              <a:buNone/>
            </a:pPr>
            <a:r>
              <a:rPr lang="sv-SE" sz="2600" b="1" dirty="0"/>
              <a:t>Frågor: </a:t>
            </a:r>
            <a:endParaRPr dirty="0"/>
          </a:p>
          <a:p>
            <a:pPr marL="0" lvl="0" indent="0" algn="l" rtl="0">
              <a:lnSpc>
                <a:spcPct val="150000"/>
              </a:lnSpc>
              <a:spcBef>
                <a:spcPts val="0"/>
              </a:spcBef>
              <a:spcAft>
                <a:spcPts val="0"/>
              </a:spcAft>
              <a:buClr>
                <a:schemeClr val="dk1"/>
              </a:buClr>
              <a:buSzPct val="51631"/>
            </a:pPr>
            <a:r>
              <a:rPr lang="sv-SE" sz="2800" dirty="0"/>
              <a:t>1. Hur kan vi som kyrka vara ett helande sammanhang för människor som lever med psykisk ohälsa? Vilka möjligheter och utmaningar ser vi?</a:t>
            </a:r>
            <a:endParaRPr dirty="0"/>
          </a:p>
          <a:p>
            <a:pPr marL="0" lvl="0" indent="0" algn="l" rtl="0">
              <a:lnSpc>
                <a:spcPct val="150000"/>
              </a:lnSpc>
              <a:spcBef>
                <a:spcPts val="0"/>
              </a:spcBef>
              <a:spcAft>
                <a:spcPts val="0"/>
              </a:spcAft>
              <a:buClr>
                <a:schemeClr val="dk1"/>
              </a:buClr>
              <a:buSzPct val="51631"/>
            </a:pPr>
            <a:r>
              <a:rPr lang="sv-SE" sz="2800" dirty="0"/>
              <a:t>2. Vilken är kyrkans unika roll i mötet med psykisk ohälsa? </a:t>
            </a:r>
          </a:p>
          <a:p>
            <a:pPr marL="0" lvl="0" indent="0" algn="l" rtl="0">
              <a:lnSpc>
                <a:spcPct val="150000"/>
              </a:lnSpc>
              <a:spcBef>
                <a:spcPts val="0"/>
              </a:spcBef>
              <a:spcAft>
                <a:spcPts val="0"/>
              </a:spcAft>
              <a:buClr>
                <a:schemeClr val="dk1"/>
              </a:buClr>
              <a:buSzPct val="51631"/>
            </a:pPr>
            <a:r>
              <a:rPr lang="sv-SE" sz="2800" dirty="0"/>
              <a:t>3. </a:t>
            </a:r>
            <a:r>
              <a:rPr lang="sv-SE" sz="2800" u="none" strike="noStrike" dirty="0">
                <a:effectLst/>
                <a:latin typeface="Calibri" panose="020F0502020204030204" pitchFamily="34" charset="0"/>
                <a:ea typeface="Calibri" panose="020F0502020204030204" pitchFamily="34" charset="0"/>
              </a:rPr>
              <a:t>Författarna skiljer begreppet ”bota/läka” från begreppet ”hela”. Vad tänker ni om de begreppen och författarnas användning av dem?  </a:t>
            </a:r>
            <a:endParaRPr lang="sv-SE" sz="2800" u="none" strike="noStrike" dirty="0">
              <a:effectLst/>
              <a:latin typeface="Times New Roman" panose="02020603050405020304" pitchFamily="18" charset="0"/>
              <a:ea typeface="Times New Roman" panose="02020603050405020304" pitchFamily="18" charset="0"/>
            </a:endParaRPr>
          </a:p>
          <a:p>
            <a:pPr marL="0" lvl="0" indent="0" algn="l" rtl="0">
              <a:lnSpc>
                <a:spcPct val="150000"/>
              </a:lnSpc>
              <a:spcBef>
                <a:spcPts val="0"/>
              </a:spcBef>
              <a:spcAft>
                <a:spcPts val="0"/>
              </a:spcAft>
              <a:buClr>
                <a:schemeClr val="dk1"/>
              </a:buClr>
              <a:buSzPct val="51631"/>
            </a:pPr>
            <a:endParaRPr lang="sv-SE" sz="2100" dirty="0"/>
          </a:p>
          <a:p>
            <a:pPr marL="0" lvl="0" indent="0" algn="l" rtl="0">
              <a:lnSpc>
                <a:spcPct val="150000"/>
              </a:lnSpc>
              <a:spcBef>
                <a:spcPts val="0"/>
              </a:spcBef>
              <a:spcAft>
                <a:spcPts val="0"/>
              </a:spcAft>
              <a:buClr>
                <a:schemeClr val="dk1"/>
              </a:buClr>
              <a:buSzPct val="51630"/>
              <a:buNone/>
            </a:pPr>
            <a:r>
              <a:rPr lang="sv-SE" sz="2600" b="1" i="1" dirty="0">
                <a:solidFill>
                  <a:srgbClr val="C00000"/>
                </a:solidFill>
              </a:rPr>
              <a:t>		</a:t>
            </a:r>
            <a:endParaRPr sz="2100" b="1" dirty="0"/>
          </a:p>
          <a:p>
            <a:pPr marL="0" lvl="0" indent="0" algn="l" rtl="0">
              <a:lnSpc>
                <a:spcPct val="90000"/>
              </a:lnSpc>
              <a:spcBef>
                <a:spcPts val="1000"/>
              </a:spcBef>
              <a:spcAft>
                <a:spcPts val="0"/>
              </a:spcAft>
              <a:buClr>
                <a:schemeClr val="dk1"/>
              </a:buClr>
              <a:buSzPct val="100000"/>
              <a:buNone/>
            </a:pPr>
            <a:endParaRPr sz="2800" dirty="0"/>
          </a:p>
          <a:p>
            <a:pPr marL="0" lvl="0" indent="0" algn="l" rtl="0">
              <a:lnSpc>
                <a:spcPct val="90000"/>
              </a:lnSpc>
              <a:spcBef>
                <a:spcPts val="1000"/>
              </a:spcBef>
              <a:spcAft>
                <a:spcPts val="0"/>
              </a:spcAft>
              <a:buClr>
                <a:schemeClr val="dk1"/>
              </a:buClr>
              <a:buSzPct val="100000"/>
              <a:buNone/>
            </a:pPr>
            <a:endParaRPr sz="2800" dirty="0"/>
          </a:p>
        </p:txBody>
      </p:sp>
      <p:grpSp>
        <p:nvGrpSpPr>
          <p:cNvPr id="186" name="Google Shape;186;p10"/>
          <p:cNvGrpSpPr/>
          <p:nvPr/>
        </p:nvGrpSpPr>
        <p:grpSpPr>
          <a:xfrm>
            <a:off x="9166896" y="4068239"/>
            <a:ext cx="2873828" cy="1458686"/>
            <a:chOff x="9514114" y="1"/>
            <a:chExt cx="2873828" cy="1458686"/>
          </a:xfrm>
        </p:grpSpPr>
        <p:pic>
          <p:nvPicPr>
            <p:cNvPr id="187" name="Google Shape;187;p10" descr="Kamera kontur"/>
            <p:cNvPicPr preferRelativeResize="0"/>
            <p:nvPr/>
          </p:nvPicPr>
          <p:blipFill rotWithShape="1">
            <a:blip r:embed="rId6">
              <a:alphaModFix/>
            </a:blip>
            <a:srcRect/>
            <a:stretch/>
          </p:blipFill>
          <p:spPr>
            <a:xfrm>
              <a:off x="9828412" y="298762"/>
              <a:ext cx="781575" cy="821152"/>
            </a:xfrm>
            <a:prstGeom prst="rect">
              <a:avLst/>
            </a:prstGeom>
            <a:noFill/>
            <a:ln>
              <a:noFill/>
            </a:ln>
          </p:spPr>
        </p:pic>
        <p:sp>
          <p:nvSpPr>
            <p:cNvPr id="188" name="Google Shape;188;p10"/>
            <p:cNvSpPr txBox="1"/>
            <p:nvPr/>
          </p:nvSpPr>
          <p:spPr>
            <a:xfrm>
              <a:off x="10597321" y="384225"/>
              <a:ext cx="1790621" cy="635698"/>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sv-SE" sz="2000" b="1" i="1" u="none" strike="noStrike" cap="none">
                  <a:solidFill>
                    <a:srgbClr val="000000"/>
                  </a:solidFill>
                  <a:latin typeface="Arial"/>
                  <a:ea typeface="Arial"/>
                  <a:cs typeface="Arial"/>
                  <a:sym typeface="Arial"/>
                </a:rPr>
                <a:t>Fota gärna frågorna!</a:t>
              </a:r>
              <a:endParaRPr/>
            </a:p>
          </p:txBody>
        </p:sp>
        <p:sp>
          <p:nvSpPr>
            <p:cNvPr id="189" name="Google Shape;189;p10"/>
            <p:cNvSpPr/>
            <p:nvPr/>
          </p:nvSpPr>
          <p:spPr>
            <a:xfrm>
              <a:off x="9514114" y="1"/>
              <a:ext cx="2641252" cy="1458686"/>
            </a:xfrm>
            <a:prstGeom prst="leftArrow">
              <a:avLst>
                <a:gd name="adj1" fmla="val 50000"/>
                <a:gd name="adj2" fmla="val 50000"/>
              </a:avLst>
            </a:prstGeom>
            <a:no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Google Shape;206;p12"/>
          <p:cNvSpPr/>
          <p:nvPr/>
        </p:nvSpPr>
        <p:spPr>
          <a:xfrm>
            <a:off x="-19877" y="-129208"/>
            <a:ext cx="12358868" cy="5915005"/>
          </a:xfrm>
          <a:prstGeom prst="rect">
            <a:avLst/>
          </a:prstGeom>
          <a:solidFill>
            <a:srgbClr val="C9C9C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07" name="Google Shape;207;p12"/>
          <p:cNvSpPr txBox="1">
            <a:spLocks noGrp="1"/>
          </p:cNvSpPr>
          <p:nvPr>
            <p:ph type="ctrTitle"/>
          </p:nvPr>
        </p:nvSpPr>
        <p:spPr>
          <a:xfrm>
            <a:off x="1193226" y="2258629"/>
            <a:ext cx="9805547" cy="1139329"/>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C00000"/>
              </a:buClr>
              <a:buSzPts val="4000"/>
              <a:buNone/>
            </a:pPr>
            <a:r>
              <a:rPr lang="sv-SE" sz="4000" b="1" dirty="0">
                <a:solidFill>
                  <a:srgbClr val="C00000"/>
                </a:solidFill>
              </a:rPr>
              <a:t>Carin </a:t>
            </a:r>
            <a:r>
              <a:rPr lang="sv-SE" sz="4000" b="1" dirty="0" err="1">
                <a:solidFill>
                  <a:srgbClr val="C00000"/>
                </a:solidFill>
              </a:rPr>
              <a:t>Åblad</a:t>
            </a:r>
            <a:r>
              <a:rPr lang="sv-SE" sz="4000" b="1" dirty="0">
                <a:solidFill>
                  <a:srgbClr val="C00000"/>
                </a:solidFill>
              </a:rPr>
              <a:t> Lundström</a:t>
            </a:r>
            <a:br>
              <a:rPr lang="sv-SE" sz="4000" b="1" dirty="0">
                <a:solidFill>
                  <a:srgbClr val="C00000"/>
                </a:solidFill>
              </a:rPr>
            </a:br>
            <a:endParaRPr sz="4000" b="1" dirty="0">
              <a:solidFill>
                <a:srgbClr val="C00000"/>
              </a:solidFill>
            </a:endParaRPr>
          </a:p>
        </p:txBody>
      </p:sp>
      <p:grpSp>
        <p:nvGrpSpPr>
          <p:cNvPr id="208" name="Google Shape;208;p12"/>
          <p:cNvGrpSpPr/>
          <p:nvPr/>
        </p:nvGrpSpPr>
        <p:grpSpPr>
          <a:xfrm>
            <a:off x="7451494" y="5874026"/>
            <a:ext cx="4589230" cy="839668"/>
            <a:chOff x="7109726" y="5811495"/>
            <a:chExt cx="4930997" cy="902199"/>
          </a:xfrm>
        </p:grpSpPr>
        <p:pic>
          <p:nvPicPr>
            <p:cNvPr id="209" name="Google Shape;209;p12" descr="En bild som visar text&#10;&#10;Automatiskt genererad beskrivning"/>
            <p:cNvPicPr preferRelativeResize="0"/>
            <p:nvPr/>
          </p:nvPicPr>
          <p:blipFill rotWithShape="1">
            <a:blip r:embed="rId3">
              <a:alphaModFix/>
            </a:blip>
            <a:srcRect/>
            <a:stretch/>
          </p:blipFill>
          <p:spPr>
            <a:xfrm>
              <a:off x="9571596" y="5811495"/>
              <a:ext cx="2469127" cy="883906"/>
            </a:xfrm>
            <a:prstGeom prst="rect">
              <a:avLst/>
            </a:prstGeom>
            <a:noFill/>
            <a:ln>
              <a:noFill/>
            </a:ln>
          </p:spPr>
        </p:pic>
        <p:pic>
          <p:nvPicPr>
            <p:cNvPr id="210" name="Google Shape;210;p12" descr="En bild som visar text&#10;&#10;Automatiskt genererad beskrivning"/>
            <p:cNvPicPr preferRelativeResize="0"/>
            <p:nvPr/>
          </p:nvPicPr>
          <p:blipFill rotWithShape="1">
            <a:blip r:embed="rId4">
              <a:alphaModFix/>
            </a:blip>
            <a:srcRect t="30929" b="41926"/>
            <a:stretch/>
          </p:blipFill>
          <p:spPr>
            <a:xfrm>
              <a:off x="8266888" y="6385213"/>
              <a:ext cx="1210107" cy="328481"/>
            </a:xfrm>
            <a:prstGeom prst="rect">
              <a:avLst/>
            </a:prstGeom>
            <a:noFill/>
            <a:ln>
              <a:noFill/>
            </a:ln>
          </p:spPr>
        </p:pic>
        <p:pic>
          <p:nvPicPr>
            <p:cNvPr id="211" name="Google Shape;211;p12" descr="En bild som visar ritning&#10;&#10;Automatiskt genererad beskrivning"/>
            <p:cNvPicPr preferRelativeResize="0"/>
            <p:nvPr/>
          </p:nvPicPr>
          <p:blipFill rotWithShape="1">
            <a:blip r:embed="rId5">
              <a:alphaModFix/>
            </a:blip>
            <a:srcRect/>
            <a:stretch/>
          </p:blipFill>
          <p:spPr>
            <a:xfrm>
              <a:off x="7109726" y="5870687"/>
              <a:ext cx="2469128" cy="451765"/>
            </a:xfrm>
            <a:prstGeom prst="rect">
              <a:avLst/>
            </a:prstGeom>
            <a:noFill/>
            <a:ln>
              <a:noFill/>
            </a:ln>
          </p:spPr>
        </p:pic>
      </p:grpSp>
      <p:sp>
        <p:nvSpPr>
          <p:cNvPr id="212" name="Google Shape;212;p12"/>
          <p:cNvSpPr txBox="1">
            <a:spLocks noGrp="1"/>
          </p:cNvSpPr>
          <p:nvPr>
            <p:ph type="subTitle" idx="1"/>
          </p:nvPr>
        </p:nvSpPr>
        <p:spPr>
          <a:xfrm>
            <a:off x="1356851" y="1453360"/>
            <a:ext cx="9144000" cy="3379839"/>
          </a:xfrm>
          <a:prstGeom prst="rect">
            <a:avLst/>
          </a:prstGeom>
          <a:noFill/>
          <a:ln>
            <a:noFill/>
          </a:ln>
        </p:spPr>
        <p:txBody>
          <a:bodyPr spcFirstLastPara="1" wrap="square" lIns="91425" tIns="45700" rIns="91425" bIns="45700" anchor="t" anchorCtr="0">
            <a:noAutofit/>
          </a:bodyPr>
          <a:lstStyle/>
          <a:p>
            <a:pPr marL="457200" lvl="0" indent="-406400" algn="l" rtl="0">
              <a:lnSpc>
                <a:spcPct val="90000"/>
              </a:lnSpc>
              <a:spcBef>
                <a:spcPts val="1000"/>
              </a:spcBef>
              <a:spcAft>
                <a:spcPts val="0"/>
              </a:spcAft>
              <a:buSzPts val="2400"/>
              <a:buNone/>
            </a:pPr>
            <a:endParaRPr dirty="0"/>
          </a:p>
          <a:p>
            <a:pPr marL="457200" lvl="0" indent="-406400" algn="l" rtl="0">
              <a:lnSpc>
                <a:spcPct val="90000"/>
              </a:lnSpc>
              <a:spcBef>
                <a:spcPts val="1000"/>
              </a:spcBef>
              <a:spcAft>
                <a:spcPts val="0"/>
              </a:spcAft>
              <a:buSzPts val="2400"/>
              <a:buNone/>
            </a:pPr>
            <a:endParaRPr dirty="0"/>
          </a:p>
          <a:p>
            <a:pPr marL="457200" lvl="0" indent="-406400" algn="l" rtl="0">
              <a:lnSpc>
                <a:spcPct val="90000"/>
              </a:lnSpc>
              <a:spcBef>
                <a:spcPts val="1000"/>
              </a:spcBef>
              <a:spcAft>
                <a:spcPts val="0"/>
              </a:spcAft>
              <a:buSzPts val="2400"/>
              <a:buNone/>
            </a:pPr>
            <a:endParaRP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14"/>
          <p:cNvSpPr/>
          <p:nvPr/>
        </p:nvSpPr>
        <p:spPr>
          <a:xfrm>
            <a:off x="0" y="-31070"/>
            <a:ext cx="12358868" cy="5915005"/>
          </a:xfrm>
          <a:prstGeom prst="rect">
            <a:avLst/>
          </a:prstGeom>
          <a:solidFill>
            <a:srgbClr val="C9C9C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30" name="Google Shape;230;p14"/>
          <p:cNvSpPr txBox="1">
            <a:spLocks noGrp="1"/>
          </p:cNvSpPr>
          <p:nvPr>
            <p:ph type="ctrTitle"/>
          </p:nvPr>
        </p:nvSpPr>
        <p:spPr>
          <a:xfrm>
            <a:off x="-489856" y="182948"/>
            <a:ext cx="4885906" cy="1139329"/>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C00000"/>
              </a:buClr>
              <a:buSzPts val="4000"/>
              <a:buFont typeface="Calibri"/>
              <a:buNone/>
            </a:pPr>
            <a:r>
              <a:rPr lang="sv-SE" sz="4000" b="1">
                <a:solidFill>
                  <a:srgbClr val="C00000"/>
                </a:solidFill>
              </a:rPr>
              <a:t>Filmvisning</a:t>
            </a:r>
            <a:endParaRPr sz="4000" b="1">
              <a:solidFill>
                <a:srgbClr val="C00000"/>
              </a:solidFill>
            </a:endParaRPr>
          </a:p>
        </p:txBody>
      </p:sp>
      <p:grpSp>
        <p:nvGrpSpPr>
          <p:cNvPr id="231" name="Google Shape;231;p14"/>
          <p:cNvGrpSpPr/>
          <p:nvPr/>
        </p:nvGrpSpPr>
        <p:grpSpPr>
          <a:xfrm>
            <a:off x="7451494" y="5874026"/>
            <a:ext cx="4589230" cy="839668"/>
            <a:chOff x="7109726" y="5811495"/>
            <a:chExt cx="4930997" cy="902199"/>
          </a:xfrm>
        </p:grpSpPr>
        <p:pic>
          <p:nvPicPr>
            <p:cNvPr id="232" name="Google Shape;232;p14" descr="En bild som visar text&#10;&#10;Automatiskt genererad beskrivning"/>
            <p:cNvPicPr preferRelativeResize="0"/>
            <p:nvPr/>
          </p:nvPicPr>
          <p:blipFill rotWithShape="1">
            <a:blip r:embed="rId3">
              <a:alphaModFix/>
            </a:blip>
            <a:srcRect/>
            <a:stretch/>
          </p:blipFill>
          <p:spPr>
            <a:xfrm>
              <a:off x="9571596" y="5811495"/>
              <a:ext cx="2469127" cy="883906"/>
            </a:xfrm>
            <a:prstGeom prst="rect">
              <a:avLst/>
            </a:prstGeom>
            <a:noFill/>
            <a:ln>
              <a:noFill/>
            </a:ln>
          </p:spPr>
        </p:pic>
        <p:pic>
          <p:nvPicPr>
            <p:cNvPr id="233" name="Google Shape;233;p14" descr="En bild som visar text&#10;&#10;Automatiskt genererad beskrivning"/>
            <p:cNvPicPr preferRelativeResize="0"/>
            <p:nvPr/>
          </p:nvPicPr>
          <p:blipFill rotWithShape="1">
            <a:blip r:embed="rId4">
              <a:alphaModFix/>
            </a:blip>
            <a:srcRect t="30929" b="41926"/>
            <a:stretch/>
          </p:blipFill>
          <p:spPr>
            <a:xfrm>
              <a:off x="8266888" y="6385213"/>
              <a:ext cx="1210107" cy="328481"/>
            </a:xfrm>
            <a:prstGeom prst="rect">
              <a:avLst/>
            </a:prstGeom>
            <a:noFill/>
            <a:ln>
              <a:noFill/>
            </a:ln>
          </p:spPr>
        </p:pic>
        <p:pic>
          <p:nvPicPr>
            <p:cNvPr id="234" name="Google Shape;234;p14" descr="En bild som visar ritning&#10;&#10;Automatiskt genererad beskrivning"/>
            <p:cNvPicPr preferRelativeResize="0"/>
            <p:nvPr/>
          </p:nvPicPr>
          <p:blipFill rotWithShape="1">
            <a:blip r:embed="rId5">
              <a:alphaModFix/>
            </a:blip>
            <a:srcRect/>
            <a:stretch/>
          </p:blipFill>
          <p:spPr>
            <a:xfrm>
              <a:off x="7109726" y="5870687"/>
              <a:ext cx="2469128" cy="451765"/>
            </a:xfrm>
            <a:prstGeom prst="rect">
              <a:avLst/>
            </a:prstGeom>
            <a:noFill/>
            <a:ln>
              <a:noFill/>
            </a:ln>
          </p:spPr>
        </p:pic>
      </p:grpSp>
      <p:sp>
        <p:nvSpPr>
          <p:cNvPr id="235" name="Google Shape;235;p14"/>
          <p:cNvSpPr txBox="1">
            <a:spLocks noGrp="1"/>
          </p:cNvSpPr>
          <p:nvPr>
            <p:ph type="subTitle" idx="1"/>
          </p:nvPr>
        </p:nvSpPr>
        <p:spPr>
          <a:xfrm>
            <a:off x="694837" y="1511108"/>
            <a:ext cx="9962277" cy="2124721"/>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1000"/>
              </a:spcBef>
              <a:spcAft>
                <a:spcPts val="0"/>
              </a:spcAft>
              <a:buClr>
                <a:schemeClr val="dk1"/>
              </a:buClr>
              <a:buSzPts val="2800"/>
              <a:buNone/>
            </a:pPr>
            <a:endParaRPr sz="2800"/>
          </a:p>
          <a:p>
            <a:pPr marL="0" lvl="0" indent="0" algn="l" rtl="0">
              <a:lnSpc>
                <a:spcPct val="90000"/>
              </a:lnSpc>
              <a:spcBef>
                <a:spcPts val="1000"/>
              </a:spcBef>
              <a:spcAft>
                <a:spcPts val="0"/>
              </a:spcAft>
              <a:buClr>
                <a:schemeClr val="dk1"/>
              </a:buClr>
              <a:buSzPts val="3200"/>
              <a:buNone/>
            </a:pPr>
            <a:r>
              <a:rPr lang="sv-SE" sz="3200"/>
              <a:t>Silvia Carcamo och Lorentz Sjölund delar med sig av sina erfarenheter av att leva med psykisk ohälsa. </a:t>
            </a:r>
            <a:endParaRPr sz="32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64"/>
        <p:cNvGrpSpPr/>
        <p:nvPr/>
      </p:nvGrpSpPr>
      <p:grpSpPr>
        <a:xfrm>
          <a:off x="0" y="0"/>
          <a:ext cx="0" cy="0"/>
          <a:chOff x="0" y="0"/>
          <a:chExt cx="0" cy="0"/>
        </a:xfrm>
      </p:grpSpPr>
      <p:sp>
        <p:nvSpPr>
          <p:cNvPr id="265" name="Google Shape;265;p17"/>
          <p:cNvSpPr/>
          <p:nvPr/>
        </p:nvSpPr>
        <p:spPr>
          <a:xfrm>
            <a:off x="0" y="-99391"/>
            <a:ext cx="12358868" cy="5915005"/>
          </a:xfrm>
          <a:prstGeom prst="rect">
            <a:avLst/>
          </a:prstGeom>
          <a:solidFill>
            <a:srgbClr val="C9C9C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66" name="Google Shape;266;p17"/>
          <p:cNvSpPr txBox="1">
            <a:spLocks noGrp="1"/>
          </p:cNvSpPr>
          <p:nvPr>
            <p:ph type="ctrTitle"/>
          </p:nvPr>
        </p:nvSpPr>
        <p:spPr>
          <a:xfrm>
            <a:off x="-1025882" y="144306"/>
            <a:ext cx="11637674" cy="1139329"/>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C00000"/>
              </a:buClr>
              <a:buSzPts val="4000"/>
              <a:buFont typeface="Calibri"/>
              <a:buNone/>
            </a:pPr>
            <a:r>
              <a:rPr lang="sv-SE" sz="4000" b="1">
                <a:solidFill>
                  <a:srgbClr val="C00000"/>
                </a:solidFill>
              </a:rPr>
              <a:t>Att tänka på innan ni påbörjar samtalet</a:t>
            </a:r>
            <a:endParaRPr sz="4000" b="1">
              <a:solidFill>
                <a:srgbClr val="C00000"/>
              </a:solidFill>
            </a:endParaRPr>
          </a:p>
        </p:txBody>
      </p:sp>
      <p:grpSp>
        <p:nvGrpSpPr>
          <p:cNvPr id="267" name="Google Shape;267;p17"/>
          <p:cNvGrpSpPr/>
          <p:nvPr/>
        </p:nvGrpSpPr>
        <p:grpSpPr>
          <a:xfrm>
            <a:off x="7451494" y="5874026"/>
            <a:ext cx="4589230" cy="839668"/>
            <a:chOff x="7109726" y="5811495"/>
            <a:chExt cx="4930997" cy="902199"/>
          </a:xfrm>
        </p:grpSpPr>
        <p:pic>
          <p:nvPicPr>
            <p:cNvPr id="268" name="Google Shape;268;p17" descr="En bild som visar text&#10;&#10;Automatiskt genererad beskrivning"/>
            <p:cNvPicPr preferRelativeResize="0"/>
            <p:nvPr/>
          </p:nvPicPr>
          <p:blipFill rotWithShape="1">
            <a:blip r:embed="rId3">
              <a:alphaModFix/>
            </a:blip>
            <a:srcRect/>
            <a:stretch/>
          </p:blipFill>
          <p:spPr>
            <a:xfrm>
              <a:off x="9571596" y="5811495"/>
              <a:ext cx="2469127" cy="883906"/>
            </a:xfrm>
            <a:prstGeom prst="rect">
              <a:avLst/>
            </a:prstGeom>
            <a:noFill/>
            <a:ln>
              <a:noFill/>
            </a:ln>
          </p:spPr>
        </p:pic>
        <p:pic>
          <p:nvPicPr>
            <p:cNvPr id="269" name="Google Shape;269;p17" descr="En bild som visar text&#10;&#10;Automatiskt genererad beskrivning"/>
            <p:cNvPicPr preferRelativeResize="0"/>
            <p:nvPr/>
          </p:nvPicPr>
          <p:blipFill rotWithShape="1">
            <a:blip r:embed="rId4">
              <a:alphaModFix/>
            </a:blip>
            <a:srcRect t="30929" b="41926"/>
            <a:stretch/>
          </p:blipFill>
          <p:spPr>
            <a:xfrm>
              <a:off x="8266888" y="6385213"/>
              <a:ext cx="1210107" cy="328481"/>
            </a:xfrm>
            <a:prstGeom prst="rect">
              <a:avLst/>
            </a:prstGeom>
            <a:noFill/>
            <a:ln>
              <a:noFill/>
            </a:ln>
          </p:spPr>
        </p:pic>
        <p:pic>
          <p:nvPicPr>
            <p:cNvPr id="270" name="Google Shape;270;p17" descr="En bild som visar ritning&#10;&#10;Automatiskt genererad beskrivning"/>
            <p:cNvPicPr preferRelativeResize="0"/>
            <p:nvPr/>
          </p:nvPicPr>
          <p:blipFill rotWithShape="1">
            <a:blip r:embed="rId5">
              <a:alphaModFix/>
            </a:blip>
            <a:srcRect/>
            <a:stretch/>
          </p:blipFill>
          <p:spPr>
            <a:xfrm>
              <a:off x="7109726" y="5870687"/>
              <a:ext cx="2469128" cy="451765"/>
            </a:xfrm>
            <a:prstGeom prst="rect">
              <a:avLst/>
            </a:prstGeom>
            <a:noFill/>
            <a:ln>
              <a:noFill/>
            </a:ln>
          </p:spPr>
        </p:pic>
      </p:grpSp>
      <p:sp>
        <p:nvSpPr>
          <p:cNvPr id="271" name="Google Shape;271;p17"/>
          <p:cNvSpPr txBox="1">
            <a:spLocks noGrp="1"/>
          </p:cNvSpPr>
          <p:nvPr>
            <p:ph type="subTitle" idx="1"/>
          </p:nvPr>
        </p:nvSpPr>
        <p:spPr>
          <a:xfrm>
            <a:off x="694837" y="1634433"/>
            <a:ext cx="11497163" cy="4204322"/>
          </a:xfrm>
          <a:prstGeom prst="rect">
            <a:avLst/>
          </a:prstGeom>
          <a:noFill/>
          <a:ln>
            <a:noFill/>
          </a:ln>
        </p:spPr>
        <p:txBody>
          <a:bodyPr spcFirstLastPara="1" wrap="square" lIns="91425" tIns="45700" rIns="91425" bIns="45700" anchor="t" anchorCtr="0">
            <a:noAutofit/>
          </a:bodyPr>
          <a:lstStyle/>
          <a:p>
            <a:pPr marL="457200" lvl="0" indent="-457200" algn="l" rtl="0">
              <a:lnSpc>
                <a:spcPct val="150000"/>
              </a:lnSpc>
              <a:spcBef>
                <a:spcPts val="0"/>
              </a:spcBef>
              <a:spcAft>
                <a:spcPts val="0"/>
              </a:spcAft>
              <a:buSzPts val="1446"/>
              <a:buFont typeface="Arial"/>
              <a:buChar char="•"/>
            </a:pPr>
            <a:r>
              <a:rPr lang="sv-SE" sz="2800"/>
              <a:t>Bestäm vem i gruppen som fördelar ordet</a:t>
            </a:r>
            <a:endParaRPr/>
          </a:p>
          <a:p>
            <a:pPr marL="457200" lvl="0" indent="-457200" algn="l" rtl="0">
              <a:lnSpc>
                <a:spcPct val="150000"/>
              </a:lnSpc>
              <a:spcBef>
                <a:spcPts val="0"/>
              </a:spcBef>
              <a:spcAft>
                <a:spcPts val="0"/>
              </a:spcAft>
              <a:buSzPts val="1446"/>
              <a:buFont typeface="Arial"/>
              <a:buChar char="•"/>
            </a:pPr>
            <a:r>
              <a:rPr lang="sv-SE" sz="2800"/>
              <a:t>Bestäm vem i gruppen som för korta minnesanteckningar</a:t>
            </a:r>
            <a:endParaRPr/>
          </a:p>
          <a:p>
            <a:pPr marL="457200" lvl="0" indent="-457200" algn="l" rtl="0">
              <a:lnSpc>
                <a:spcPct val="150000"/>
              </a:lnSpc>
              <a:spcBef>
                <a:spcPts val="0"/>
              </a:spcBef>
              <a:spcAft>
                <a:spcPts val="0"/>
              </a:spcAft>
              <a:buSzPts val="1446"/>
              <a:buFont typeface="Arial"/>
              <a:buChar char="•"/>
            </a:pPr>
            <a:r>
              <a:rPr lang="sv-SE" sz="2800"/>
              <a:t>Skicka </a:t>
            </a:r>
            <a:r>
              <a:rPr lang="sv-SE" sz="2800" u="sng"/>
              <a:t>korta,</a:t>
            </a:r>
            <a:r>
              <a:rPr lang="sv-SE" sz="2800"/>
              <a:t> anonymiserade minnesanteckningar till: </a:t>
            </a:r>
            <a:r>
              <a:rPr lang="sv-SE" sz="2800">
                <a:solidFill>
                  <a:srgbClr val="0070C0"/>
                </a:solidFill>
              </a:rPr>
              <a:t>christina.bystrom@svenskakyrkan.se</a:t>
            </a:r>
            <a:endParaRPr/>
          </a:p>
          <a:p>
            <a:pPr marL="0" lvl="0" indent="0" algn="l" rtl="0">
              <a:lnSpc>
                <a:spcPct val="70000"/>
              </a:lnSpc>
              <a:spcBef>
                <a:spcPts val="0"/>
              </a:spcBef>
              <a:spcAft>
                <a:spcPts val="0"/>
              </a:spcAft>
              <a:buClr>
                <a:schemeClr val="dk1"/>
              </a:buClr>
              <a:buSzPts val="2590"/>
              <a:buNone/>
            </a:pPr>
            <a:endParaRPr sz="2590" b="1">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75"/>
        <p:cNvGrpSpPr/>
        <p:nvPr/>
      </p:nvGrpSpPr>
      <p:grpSpPr>
        <a:xfrm>
          <a:off x="0" y="0"/>
          <a:ext cx="0" cy="0"/>
          <a:chOff x="0" y="0"/>
          <a:chExt cx="0" cy="0"/>
        </a:xfrm>
      </p:grpSpPr>
      <p:sp>
        <p:nvSpPr>
          <p:cNvPr id="276" name="Google Shape;276;p18"/>
          <p:cNvSpPr/>
          <p:nvPr/>
        </p:nvSpPr>
        <p:spPr>
          <a:xfrm>
            <a:off x="0" y="5673816"/>
            <a:ext cx="7363450" cy="1338690"/>
          </a:xfrm>
          <a:prstGeom prst="rect">
            <a:avLst/>
          </a:prstGeom>
          <a:solidFill>
            <a:srgbClr val="C9C9C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77" name="Google Shape;277;p18"/>
          <p:cNvSpPr/>
          <p:nvPr/>
        </p:nvSpPr>
        <p:spPr>
          <a:xfrm>
            <a:off x="-83434" y="-99391"/>
            <a:ext cx="12358868" cy="5915005"/>
          </a:xfrm>
          <a:prstGeom prst="rect">
            <a:avLst/>
          </a:prstGeom>
          <a:solidFill>
            <a:srgbClr val="C9C9C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78" name="Google Shape;278;p18"/>
          <p:cNvSpPr txBox="1">
            <a:spLocks noGrp="1"/>
          </p:cNvSpPr>
          <p:nvPr>
            <p:ph type="ctrTitle"/>
          </p:nvPr>
        </p:nvSpPr>
        <p:spPr>
          <a:xfrm>
            <a:off x="2466688" y="-96943"/>
            <a:ext cx="4757057" cy="1139329"/>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C00000"/>
              </a:buClr>
              <a:buSzPts val="4000"/>
              <a:buFont typeface="Calibri"/>
              <a:buNone/>
            </a:pPr>
            <a:r>
              <a:rPr lang="sv-SE" sz="4000" b="1" dirty="0">
                <a:solidFill>
                  <a:srgbClr val="C00000"/>
                </a:solidFill>
              </a:rPr>
              <a:t>Frågorna </a:t>
            </a:r>
            <a:endParaRPr sz="4000" b="1" dirty="0">
              <a:solidFill>
                <a:srgbClr val="C00000"/>
              </a:solidFill>
            </a:endParaRPr>
          </a:p>
        </p:txBody>
      </p:sp>
      <p:grpSp>
        <p:nvGrpSpPr>
          <p:cNvPr id="279" name="Google Shape;279;p18"/>
          <p:cNvGrpSpPr/>
          <p:nvPr/>
        </p:nvGrpSpPr>
        <p:grpSpPr>
          <a:xfrm>
            <a:off x="7451494" y="5874026"/>
            <a:ext cx="4589230" cy="839668"/>
            <a:chOff x="7109726" y="5811495"/>
            <a:chExt cx="4930997" cy="902199"/>
          </a:xfrm>
        </p:grpSpPr>
        <p:pic>
          <p:nvPicPr>
            <p:cNvPr id="280" name="Google Shape;280;p18" descr="En bild som visar text&#10;&#10;Automatiskt genererad beskrivning"/>
            <p:cNvPicPr preferRelativeResize="0"/>
            <p:nvPr/>
          </p:nvPicPr>
          <p:blipFill rotWithShape="1">
            <a:blip r:embed="rId3">
              <a:alphaModFix/>
            </a:blip>
            <a:srcRect/>
            <a:stretch/>
          </p:blipFill>
          <p:spPr>
            <a:xfrm>
              <a:off x="9571596" y="5811495"/>
              <a:ext cx="2469127" cy="883906"/>
            </a:xfrm>
            <a:prstGeom prst="rect">
              <a:avLst/>
            </a:prstGeom>
            <a:noFill/>
            <a:ln>
              <a:noFill/>
            </a:ln>
          </p:spPr>
        </p:pic>
        <p:pic>
          <p:nvPicPr>
            <p:cNvPr id="281" name="Google Shape;281;p18" descr="En bild som visar text&#10;&#10;Automatiskt genererad beskrivning"/>
            <p:cNvPicPr preferRelativeResize="0"/>
            <p:nvPr/>
          </p:nvPicPr>
          <p:blipFill rotWithShape="1">
            <a:blip r:embed="rId4">
              <a:alphaModFix/>
            </a:blip>
            <a:srcRect t="30929" b="41926"/>
            <a:stretch/>
          </p:blipFill>
          <p:spPr>
            <a:xfrm>
              <a:off x="8266888" y="6385213"/>
              <a:ext cx="1210107" cy="328481"/>
            </a:xfrm>
            <a:prstGeom prst="rect">
              <a:avLst/>
            </a:prstGeom>
            <a:noFill/>
            <a:ln>
              <a:noFill/>
            </a:ln>
          </p:spPr>
        </p:pic>
        <p:pic>
          <p:nvPicPr>
            <p:cNvPr id="282" name="Google Shape;282;p18" descr="En bild som visar ritning&#10;&#10;Automatiskt genererad beskrivning"/>
            <p:cNvPicPr preferRelativeResize="0"/>
            <p:nvPr/>
          </p:nvPicPr>
          <p:blipFill rotWithShape="1">
            <a:blip r:embed="rId5">
              <a:alphaModFix/>
            </a:blip>
            <a:srcRect/>
            <a:stretch/>
          </p:blipFill>
          <p:spPr>
            <a:xfrm>
              <a:off x="7109726" y="5870687"/>
              <a:ext cx="2469128" cy="451765"/>
            </a:xfrm>
            <a:prstGeom prst="rect">
              <a:avLst/>
            </a:prstGeom>
            <a:noFill/>
            <a:ln>
              <a:noFill/>
            </a:ln>
          </p:spPr>
        </p:pic>
      </p:grpSp>
      <p:sp>
        <p:nvSpPr>
          <p:cNvPr id="283" name="Google Shape;283;p18"/>
          <p:cNvSpPr txBox="1">
            <a:spLocks noGrp="1"/>
          </p:cNvSpPr>
          <p:nvPr>
            <p:ph type="subTitle" idx="1"/>
          </p:nvPr>
        </p:nvSpPr>
        <p:spPr>
          <a:xfrm>
            <a:off x="598865" y="1501067"/>
            <a:ext cx="8492705" cy="4204322"/>
          </a:xfrm>
          <a:prstGeom prst="rect">
            <a:avLst/>
          </a:prstGeom>
          <a:noFill/>
          <a:ln>
            <a:noFill/>
          </a:ln>
        </p:spPr>
        <p:txBody>
          <a:bodyPr spcFirstLastPara="1" wrap="square" lIns="91425" tIns="45700" rIns="91425" bIns="45700" anchor="t" anchorCtr="0">
            <a:noAutofit/>
          </a:bodyPr>
          <a:lstStyle/>
          <a:p>
            <a:pPr marL="342900" lvl="0" indent="-342900" algn="l" rtl="0">
              <a:lnSpc>
                <a:spcPct val="100000"/>
              </a:lnSpc>
              <a:spcBef>
                <a:spcPts val="0"/>
              </a:spcBef>
              <a:spcAft>
                <a:spcPts val="0"/>
              </a:spcAft>
              <a:buClr>
                <a:schemeClr val="dk1"/>
              </a:buClr>
              <a:buSzPts val="2590"/>
              <a:buFontTx/>
              <a:buChar char="-"/>
            </a:pPr>
            <a:r>
              <a:rPr lang="sv-SE" dirty="0"/>
              <a:t>Vad tar du särskilt med dig från föreläsningen med Carin och samtalet mellan Silvia och Lorentz? Låt alla i gruppen säga något de minns/tar med sig.</a:t>
            </a:r>
            <a:br>
              <a:rPr lang="sv-SE" dirty="0"/>
            </a:br>
            <a:r>
              <a:rPr lang="sv-SE" dirty="0"/>
              <a:t> </a:t>
            </a:r>
          </a:p>
          <a:p>
            <a:pPr marL="0" lvl="0" indent="0" algn="l" rtl="0">
              <a:lnSpc>
                <a:spcPct val="100000"/>
              </a:lnSpc>
              <a:spcBef>
                <a:spcPts val="0"/>
              </a:spcBef>
              <a:spcAft>
                <a:spcPts val="0"/>
              </a:spcAft>
              <a:buClr>
                <a:schemeClr val="dk1"/>
              </a:buClr>
              <a:buSzPts val="2590"/>
            </a:pPr>
            <a:r>
              <a:rPr lang="sv-SE" dirty="0"/>
              <a:t>Utmaningar från Carin:</a:t>
            </a:r>
          </a:p>
          <a:p>
            <a:pPr marL="0" lvl="0" indent="0" algn="l" rtl="0">
              <a:lnSpc>
                <a:spcPct val="100000"/>
              </a:lnSpc>
              <a:spcBef>
                <a:spcPts val="0"/>
              </a:spcBef>
              <a:spcAft>
                <a:spcPts val="0"/>
              </a:spcAft>
              <a:buClr>
                <a:schemeClr val="dk1"/>
              </a:buClr>
              <a:buSzPts val="2590"/>
            </a:pPr>
            <a:r>
              <a:rPr lang="sv-SE" dirty="0"/>
              <a:t>- Vilka är ”vi” och vilka är ”dem”</a:t>
            </a:r>
            <a:br>
              <a:rPr lang="sv-SE" dirty="0"/>
            </a:br>
            <a:r>
              <a:rPr lang="sv-SE" dirty="0"/>
              <a:t>- Vad behöver gudstjänsten för att möta människor med psykisk ohälsa?</a:t>
            </a:r>
            <a:br>
              <a:rPr lang="sv-SE" dirty="0"/>
            </a:br>
            <a:r>
              <a:rPr lang="sv-SE" dirty="0"/>
              <a:t>- Hur ser våra strukturer ut? Hur är det när man är formalistisk?</a:t>
            </a:r>
            <a:br>
              <a:rPr lang="sv-SE" dirty="0"/>
            </a:br>
            <a:r>
              <a:rPr lang="sv-SE" dirty="0"/>
              <a:t>- Vem är det som ska hjälpa vem?</a:t>
            </a:r>
            <a:br>
              <a:rPr lang="sv-SE" dirty="0"/>
            </a:br>
            <a:r>
              <a:rPr lang="sv-SE" dirty="0"/>
              <a:t>- Vilka gemenskaper söker barn idag? </a:t>
            </a:r>
          </a:p>
          <a:p>
            <a:pPr marL="0" lvl="0" indent="0" algn="l" rtl="0">
              <a:lnSpc>
                <a:spcPct val="100000"/>
              </a:lnSpc>
              <a:spcBef>
                <a:spcPts val="0"/>
              </a:spcBef>
              <a:spcAft>
                <a:spcPts val="0"/>
              </a:spcAft>
              <a:buClr>
                <a:schemeClr val="dk1"/>
              </a:buClr>
              <a:buSzPts val="2590"/>
            </a:pPr>
            <a:endParaRPr lang="sv-SE" dirty="0"/>
          </a:p>
          <a:p>
            <a:pPr marL="0" lvl="0" indent="0" algn="l" rtl="0">
              <a:lnSpc>
                <a:spcPct val="100000"/>
              </a:lnSpc>
              <a:spcBef>
                <a:spcPts val="0"/>
              </a:spcBef>
              <a:spcAft>
                <a:spcPts val="0"/>
              </a:spcAft>
              <a:buClr>
                <a:schemeClr val="dk1"/>
              </a:buClr>
              <a:buSzPts val="2590"/>
            </a:pPr>
            <a:r>
              <a:rPr lang="sv-SE" dirty="0">
                <a:hlinkClick r:id="rId6"/>
              </a:rPr>
              <a:t>Carin.ablad@svenskakyrkan.se</a:t>
            </a:r>
            <a:r>
              <a:rPr lang="sv-SE" dirty="0"/>
              <a:t> </a:t>
            </a:r>
          </a:p>
          <a:p>
            <a:pPr marL="457200" lvl="0" indent="-457200" algn="l" rtl="0">
              <a:lnSpc>
                <a:spcPct val="100000"/>
              </a:lnSpc>
              <a:spcBef>
                <a:spcPts val="0"/>
              </a:spcBef>
              <a:spcAft>
                <a:spcPts val="0"/>
              </a:spcAft>
              <a:buClr>
                <a:schemeClr val="dk1"/>
              </a:buClr>
              <a:buSzPts val="2590"/>
              <a:buFont typeface="Arial"/>
              <a:buAutoNum type="arabicPeriod"/>
            </a:pPr>
            <a:endParaRPr dirty="0"/>
          </a:p>
          <a:p>
            <a:pPr marL="514350" lvl="0" indent="-349885" algn="l" rtl="0">
              <a:lnSpc>
                <a:spcPct val="100000"/>
              </a:lnSpc>
              <a:spcBef>
                <a:spcPts val="0"/>
              </a:spcBef>
              <a:spcAft>
                <a:spcPts val="0"/>
              </a:spcAft>
              <a:buClr>
                <a:schemeClr val="dk1"/>
              </a:buClr>
              <a:buSzPts val="2590"/>
              <a:buNone/>
            </a:pPr>
            <a:endParaRPr dirty="0"/>
          </a:p>
          <a:p>
            <a:pPr marL="0" lvl="0" indent="0" algn="l" rtl="0">
              <a:lnSpc>
                <a:spcPct val="70000"/>
              </a:lnSpc>
              <a:spcBef>
                <a:spcPts val="1000"/>
              </a:spcBef>
              <a:spcAft>
                <a:spcPts val="0"/>
              </a:spcAft>
              <a:buClr>
                <a:schemeClr val="dk1"/>
              </a:buClr>
              <a:buSzPts val="2590"/>
              <a:buNone/>
            </a:pPr>
            <a:endParaRPr sz="2590" b="1" dirty="0">
              <a:latin typeface="Calibri"/>
              <a:ea typeface="Calibri"/>
              <a:cs typeface="Calibri"/>
              <a:sym typeface="Calibri"/>
            </a:endParaRPr>
          </a:p>
        </p:txBody>
      </p:sp>
      <p:grpSp>
        <p:nvGrpSpPr>
          <p:cNvPr id="284" name="Google Shape;284;p18"/>
          <p:cNvGrpSpPr/>
          <p:nvPr/>
        </p:nvGrpSpPr>
        <p:grpSpPr>
          <a:xfrm>
            <a:off x="9184189" y="2483315"/>
            <a:ext cx="2873828" cy="1458686"/>
            <a:chOff x="9514114" y="1"/>
            <a:chExt cx="2873828" cy="1458686"/>
          </a:xfrm>
        </p:grpSpPr>
        <p:pic>
          <p:nvPicPr>
            <p:cNvPr id="285" name="Google Shape;285;p18" descr="Kamera kontur"/>
            <p:cNvPicPr preferRelativeResize="0"/>
            <p:nvPr/>
          </p:nvPicPr>
          <p:blipFill rotWithShape="1">
            <a:blip r:embed="rId7">
              <a:alphaModFix/>
            </a:blip>
            <a:srcRect/>
            <a:stretch/>
          </p:blipFill>
          <p:spPr>
            <a:xfrm>
              <a:off x="9828412" y="298762"/>
              <a:ext cx="781575" cy="821152"/>
            </a:xfrm>
            <a:prstGeom prst="rect">
              <a:avLst/>
            </a:prstGeom>
            <a:noFill/>
            <a:ln>
              <a:noFill/>
            </a:ln>
          </p:spPr>
        </p:pic>
        <p:sp>
          <p:nvSpPr>
            <p:cNvPr id="286" name="Google Shape;286;p18"/>
            <p:cNvSpPr txBox="1"/>
            <p:nvPr/>
          </p:nvSpPr>
          <p:spPr>
            <a:xfrm>
              <a:off x="10597321" y="384225"/>
              <a:ext cx="1790621" cy="635698"/>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sv-SE" sz="2000" b="1" i="1" u="none" strike="noStrike" cap="none">
                  <a:solidFill>
                    <a:srgbClr val="000000"/>
                  </a:solidFill>
                  <a:latin typeface="Arial"/>
                  <a:ea typeface="Arial"/>
                  <a:cs typeface="Arial"/>
                  <a:sym typeface="Arial"/>
                </a:rPr>
                <a:t>Fota gärna frågorna!</a:t>
              </a:r>
              <a:endParaRPr/>
            </a:p>
          </p:txBody>
        </p:sp>
        <p:sp>
          <p:nvSpPr>
            <p:cNvPr id="287" name="Google Shape;287;p18"/>
            <p:cNvSpPr/>
            <p:nvPr/>
          </p:nvSpPr>
          <p:spPr>
            <a:xfrm>
              <a:off x="9514114" y="1"/>
              <a:ext cx="2641252" cy="1458686"/>
            </a:xfrm>
            <a:prstGeom prst="leftArrow">
              <a:avLst>
                <a:gd name="adj1" fmla="val 50000"/>
                <a:gd name="adj2" fmla="val 50000"/>
              </a:avLst>
            </a:prstGeom>
            <a:no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gr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13"/>
        <p:cNvGrpSpPr/>
        <p:nvPr/>
      </p:nvGrpSpPr>
      <p:grpSpPr>
        <a:xfrm>
          <a:off x="0" y="0"/>
          <a:ext cx="0" cy="0"/>
          <a:chOff x="0" y="0"/>
          <a:chExt cx="0" cy="0"/>
        </a:xfrm>
      </p:grpSpPr>
      <p:sp>
        <p:nvSpPr>
          <p:cNvPr id="314" name="Google Shape;314;p21"/>
          <p:cNvSpPr/>
          <p:nvPr/>
        </p:nvSpPr>
        <p:spPr>
          <a:xfrm>
            <a:off x="10886" y="-99391"/>
            <a:ext cx="12358868" cy="5915005"/>
          </a:xfrm>
          <a:prstGeom prst="rect">
            <a:avLst/>
          </a:prstGeom>
          <a:solidFill>
            <a:srgbClr val="C9C9C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315" name="Google Shape;315;p21"/>
          <p:cNvSpPr txBox="1">
            <a:spLocks noGrp="1"/>
          </p:cNvSpPr>
          <p:nvPr>
            <p:ph type="ctrTitle"/>
          </p:nvPr>
        </p:nvSpPr>
        <p:spPr>
          <a:xfrm>
            <a:off x="500741" y="-122410"/>
            <a:ext cx="6529649" cy="1139329"/>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C00000"/>
              </a:buClr>
              <a:buSzPts val="4000"/>
              <a:buFont typeface="Calibri"/>
              <a:buNone/>
            </a:pPr>
            <a:r>
              <a:rPr lang="sv-SE" sz="4000" b="1">
                <a:solidFill>
                  <a:srgbClr val="C00000"/>
                </a:solidFill>
              </a:rPr>
              <a:t>Hemuppgifter till nästa gång</a:t>
            </a:r>
            <a:endParaRPr sz="4000" b="1">
              <a:solidFill>
                <a:srgbClr val="C00000"/>
              </a:solidFill>
            </a:endParaRPr>
          </a:p>
        </p:txBody>
      </p:sp>
      <p:grpSp>
        <p:nvGrpSpPr>
          <p:cNvPr id="316" name="Google Shape;316;p21"/>
          <p:cNvGrpSpPr/>
          <p:nvPr/>
        </p:nvGrpSpPr>
        <p:grpSpPr>
          <a:xfrm>
            <a:off x="7451494" y="5874026"/>
            <a:ext cx="4589230" cy="839668"/>
            <a:chOff x="7109726" y="5811495"/>
            <a:chExt cx="4930997" cy="902199"/>
          </a:xfrm>
        </p:grpSpPr>
        <p:pic>
          <p:nvPicPr>
            <p:cNvPr id="317" name="Google Shape;317;p21" descr="En bild som visar text&#10;&#10;Automatiskt genererad beskrivning"/>
            <p:cNvPicPr preferRelativeResize="0"/>
            <p:nvPr/>
          </p:nvPicPr>
          <p:blipFill rotWithShape="1">
            <a:blip r:embed="rId3">
              <a:alphaModFix/>
            </a:blip>
            <a:srcRect/>
            <a:stretch/>
          </p:blipFill>
          <p:spPr>
            <a:xfrm>
              <a:off x="9571596" y="5811495"/>
              <a:ext cx="2469127" cy="883906"/>
            </a:xfrm>
            <a:prstGeom prst="rect">
              <a:avLst/>
            </a:prstGeom>
            <a:noFill/>
            <a:ln>
              <a:noFill/>
            </a:ln>
          </p:spPr>
        </p:pic>
        <p:pic>
          <p:nvPicPr>
            <p:cNvPr id="318" name="Google Shape;318;p21" descr="En bild som visar text&#10;&#10;Automatiskt genererad beskrivning"/>
            <p:cNvPicPr preferRelativeResize="0"/>
            <p:nvPr/>
          </p:nvPicPr>
          <p:blipFill rotWithShape="1">
            <a:blip r:embed="rId4">
              <a:alphaModFix/>
            </a:blip>
            <a:srcRect t="30929" b="41926"/>
            <a:stretch/>
          </p:blipFill>
          <p:spPr>
            <a:xfrm>
              <a:off x="8266888" y="6385213"/>
              <a:ext cx="1210107" cy="328481"/>
            </a:xfrm>
            <a:prstGeom prst="rect">
              <a:avLst/>
            </a:prstGeom>
            <a:noFill/>
            <a:ln>
              <a:noFill/>
            </a:ln>
          </p:spPr>
        </p:pic>
        <p:pic>
          <p:nvPicPr>
            <p:cNvPr id="319" name="Google Shape;319;p21" descr="En bild som visar ritning&#10;&#10;Automatiskt genererad beskrivning"/>
            <p:cNvPicPr preferRelativeResize="0"/>
            <p:nvPr/>
          </p:nvPicPr>
          <p:blipFill rotWithShape="1">
            <a:blip r:embed="rId5">
              <a:alphaModFix/>
            </a:blip>
            <a:srcRect/>
            <a:stretch/>
          </p:blipFill>
          <p:spPr>
            <a:xfrm>
              <a:off x="7109726" y="5870687"/>
              <a:ext cx="2469128" cy="451765"/>
            </a:xfrm>
            <a:prstGeom prst="rect">
              <a:avLst/>
            </a:prstGeom>
            <a:noFill/>
            <a:ln>
              <a:noFill/>
            </a:ln>
          </p:spPr>
        </p:pic>
      </p:grpSp>
      <p:sp>
        <p:nvSpPr>
          <p:cNvPr id="320" name="Google Shape;320;p21"/>
          <p:cNvSpPr txBox="1">
            <a:spLocks noGrp="1"/>
          </p:cNvSpPr>
          <p:nvPr>
            <p:ph type="subTitle" idx="1"/>
          </p:nvPr>
        </p:nvSpPr>
        <p:spPr>
          <a:xfrm>
            <a:off x="694800" y="1314166"/>
            <a:ext cx="10691657" cy="42042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800"/>
              <a:buNone/>
            </a:pPr>
            <a:r>
              <a:rPr lang="sv-SE" sz="3200" b="1" dirty="0"/>
              <a:t>1. Fundera tillsammans utifrån frågorna om psykisk hälsa:</a:t>
            </a:r>
            <a:br>
              <a:rPr lang="sv-SE" sz="3200" b="1" dirty="0"/>
            </a:br>
            <a:endParaRPr sz="2800" b="1" dirty="0"/>
          </a:p>
          <a:p>
            <a:pPr marL="514350" lvl="0" indent="-514350" algn="l" rtl="0">
              <a:lnSpc>
                <a:spcPct val="100000"/>
              </a:lnSpc>
              <a:spcBef>
                <a:spcPts val="0"/>
              </a:spcBef>
              <a:spcAft>
                <a:spcPts val="0"/>
              </a:spcAft>
              <a:buClr>
                <a:schemeClr val="dk1"/>
              </a:buClr>
              <a:buSzPts val="2800"/>
              <a:buFont typeface="Arial"/>
              <a:buChar char="•"/>
            </a:pPr>
            <a:r>
              <a:rPr lang="sv-SE" dirty="0"/>
              <a:t>Hur kan kyrkan vara ett läkande sammanhang för människor som lever med psykisk ohälsa. Vilka möjligheter och utmaningar ser vi?</a:t>
            </a:r>
            <a:endParaRPr dirty="0"/>
          </a:p>
          <a:p>
            <a:pPr marL="0" lvl="0" indent="0" algn="l" rtl="0">
              <a:lnSpc>
                <a:spcPct val="100000"/>
              </a:lnSpc>
              <a:spcBef>
                <a:spcPts val="0"/>
              </a:spcBef>
              <a:spcAft>
                <a:spcPts val="0"/>
              </a:spcAft>
              <a:buClr>
                <a:schemeClr val="dk1"/>
              </a:buClr>
              <a:buSzPts val="2800"/>
              <a:buNone/>
            </a:pPr>
            <a:endParaRPr dirty="0"/>
          </a:p>
          <a:p>
            <a:pPr marL="514350" lvl="0" indent="-514350" algn="l" rtl="0">
              <a:lnSpc>
                <a:spcPct val="100000"/>
              </a:lnSpc>
              <a:spcBef>
                <a:spcPts val="0"/>
              </a:spcBef>
              <a:spcAft>
                <a:spcPts val="0"/>
              </a:spcAft>
              <a:buClr>
                <a:schemeClr val="dk1"/>
              </a:buClr>
              <a:buSzPts val="2800"/>
              <a:buFont typeface="Arial"/>
              <a:buChar char="•"/>
            </a:pPr>
            <a:r>
              <a:rPr lang="sv-SE" dirty="0"/>
              <a:t>Vilken är kyrkans unika roll i mötet med psykisk ohälsa?</a:t>
            </a:r>
          </a:p>
          <a:p>
            <a:pPr marL="514350" lvl="0" indent="-514350" algn="l" rtl="0">
              <a:lnSpc>
                <a:spcPct val="100000"/>
              </a:lnSpc>
              <a:spcBef>
                <a:spcPts val="0"/>
              </a:spcBef>
              <a:spcAft>
                <a:spcPts val="0"/>
              </a:spcAft>
              <a:buClr>
                <a:schemeClr val="dk1"/>
              </a:buClr>
              <a:buSzPts val="2800"/>
              <a:buFont typeface="Arial"/>
              <a:buChar char="•"/>
            </a:pPr>
            <a:endParaRPr kumimoji="0" lang="sv-SE" sz="24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a:sym typeface="Calibri"/>
            </a:endParaRPr>
          </a:p>
          <a:p>
            <a:pPr marL="514350" lvl="0" indent="-514350" algn="l" rtl="0">
              <a:lnSpc>
                <a:spcPct val="100000"/>
              </a:lnSpc>
              <a:spcBef>
                <a:spcPts val="0"/>
              </a:spcBef>
              <a:spcAft>
                <a:spcPts val="0"/>
              </a:spcAft>
              <a:buClr>
                <a:schemeClr val="dk1"/>
              </a:buClr>
              <a:buSzPts val="2800"/>
              <a:buFont typeface="Arial"/>
              <a:buChar char="•"/>
            </a:pPr>
            <a:r>
              <a:rPr kumimoji="0" lang="sv-SE" sz="24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a:sym typeface="Calibri"/>
              </a:rPr>
              <a:t>Författarna skiljer begreppet ”bota” från begreppet ”hela”. Vad tänker ni om de begreppen och författarnas användning av dem?  </a:t>
            </a:r>
            <a:br>
              <a:rPr lang="sv-SE" b="1" dirty="0"/>
            </a:br>
            <a:endParaRPr b="1" dirty="0"/>
          </a:p>
          <a:p>
            <a:pPr marL="0" lvl="0" indent="0" algn="l" rtl="0">
              <a:lnSpc>
                <a:spcPct val="90000"/>
              </a:lnSpc>
              <a:spcBef>
                <a:spcPts val="0"/>
              </a:spcBef>
              <a:spcAft>
                <a:spcPts val="0"/>
              </a:spcAft>
              <a:buClr>
                <a:schemeClr val="dk1"/>
              </a:buClr>
              <a:buSzPts val="2800"/>
              <a:buNone/>
            </a:pPr>
            <a:r>
              <a:rPr lang="sv-SE" sz="3200" b="1" dirty="0">
                <a:latin typeface="Calibri"/>
                <a:ea typeface="Calibri"/>
                <a:cs typeface="Calibri"/>
                <a:sym typeface="Calibri"/>
              </a:rPr>
              <a:t>2. Läs boken ”</a:t>
            </a:r>
            <a:r>
              <a:rPr lang="sv-SE" sz="3200" b="1" dirty="0" err="1"/>
              <a:t>Sexuality</a:t>
            </a:r>
            <a:r>
              <a:rPr lang="sv-SE" sz="3200" b="1" dirty="0"/>
              <a:t>” </a:t>
            </a:r>
            <a:r>
              <a:rPr lang="sv-SE" sz="2800" dirty="0"/>
              <a:t>av </a:t>
            </a:r>
            <a:r>
              <a:rPr lang="sv-SE" sz="2800" dirty="0" err="1"/>
              <a:t>Susannah</a:t>
            </a:r>
            <a:r>
              <a:rPr lang="sv-SE" sz="2800" dirty="0"/>
              <a:t> Cornwall</a:t>
            </a:r>
            <a:endParaRPr dirty="0"/>
          </a:p>
          <a:p>
            <a:pPr marL="457200" lvl="0" indent="-279400" algn="l" rtl="0">
              <a:lnSpc>
                <a:spcPct val="90000"/>
              </a:lnSpc>
              <a:spcBef>
                <a:spcPts val="0"/>
              </a:spcBef>
              <a:spcAft>
                <a:spcPts val="0"/>
              </a:spcAft>
              <a:buClr>
                <a:schemeClr val="dk1"/>
              </a:buClr>
              <a:buSzPts val="2800"/>
              <a:buFont typeface="Calibri"/>
              <a:buNone/>
            </a:pPr>
            <a:endParaRPr sz="2800" dirty="0"/>
          </a:p>
          <a:p>
            <a:pPr marL="457200" lvl="0" indent="-279400" algn="l" rtl="0">
              <a:lnSpc>
                <a:spcPct val="90000"/>
              </a:lnSpc>
              <a:spcBef>
                <a:spcPts val="0"/>
              </a:spcBef>
              <a:spcAft>
                <a:spcPts val="0"/>
              </a:spcAft>
              <a:buClr>
                <a:schemeClr val="dk1"/>
              </a:buClr>
              <a:buSzPts val="2800"/>
              <a:buFont typeface="Calibri"/>
              <a:buNone/>
            </a:pPr>
            <a:endParaRPr sz="2800" dirty="0"/>
          </a:p>
          <a:p>
            <a:pPr marL="457200" lvl="0" indent="-228600" algn="l" rtl="0">
              <a:lnSpc>
                <a:spcPct val="90000"/>
              </a:lnSpc>
              <a:spcBef>
                <a:spcPts val="0"/>
              </a:spcBef>
              <a:spcAft>
                <a:spcPts val="0"/>
              </a:spcAft>
              <a:buSzPts val="2800"/>
              <a:buNone/>
            </a:pPr>
            <a:endParaRPr sz="2800" b="1" dirty="0">
              <a:latin typeface="Calibri"/>
              <a:ea typeface="Calibri"/>
              <a:cs typeface="Calibri"/>
              <a:sym typeface="Calibri"/>
            </a:endParaRPr>
          </a:p>
          <a:p>
            <a:pPr marL="0" lvl="0" indent="0" algn="l" rtl="0">
              <a:lnSpc>
                <a:spcPct val="90000"/>
              </a:lnSpc>
              <a:spcBef>
                <a:spcPts val="1000"/>
              </a:spcBef>
              <a:spcAft>
                <a:spcPts val="0"/>
              </a:spcAft>
              <a:buSzPts val="2400"/>
              <a:buNone/>
            </a:pPr>
            <a:endParaRPr sz="2800" dirty="0"/>
          </a:p>
        </p:txBody>
      </p:sp>
      <p:grpSp>
        <p:nvGrpSpPr>
          <p:cNvPr id="321" name="Google Shape;321;p21"/>
          <p:cNvGrpSpPr/>
          <p:nvPr/>
        </p:nvGrpSpPr>
        <p:grpSpPr>
          <a:xfrm>
            <a:off x="9514114" y="1"/>
            <a:ext cx="2873828" cy="1458686"/>
            <a:chOff x="9514114" y="1"/>
            <a:chExt cx="2873828" cy="1458686"/>
          </a:xfrm>
        </p:grpSpPr>
        <p:pic>
          <p:nvPicPr>
            <p:cNvPr id="322" name="Google Shape;322;p21" descr="Kamera kontur"/>
            <p:cNvPicPr preferRelativeResize="0"/>
            <p:nvPr/>
          </p:nvPicPr>
          <p:blipFill rotWithShape="1">
            <a:blip r:embed="rId6">
              <a:alphaModFix/>
            </a:blip>
            <a:srcRect/>
            <a:stretch/>
          </p:blipFill>
          <p:spPr>
            <a:xfrm>
              <a:off x="9828412" y="298762"/>
              <a:ext cx="781575" cy="821152"/>
            </a:xfrm>
            <a:prstGeom prst="rect">
              <a:avLst/>
            </a:prstGeom>
            <a:noFill/>
            <a:ln>
              <a:noFill/>
            </a:ln>
          </p:spPr>
        </p:pic>
        <p:sp>
          <p:nvSpPr>
            <p:cNvPr id="323" name="Google Shape;323;p21"/>
            <p:cNvSpPr txBox="1"/>
            <p:nvPr/>
          </p:nvSpPr>
          <p:spPr>
            <a:xfrm>
              <a:off x="10597321" y="384225"/>
              <a:ext cx="1790621" cy="635698"/>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sv-SE" sz="2000" b="1" i="1" u="none" strike="noStrike" cap="none">
                  <a:solidFill>
                    <a:srgbClr val="000000"/>
                  </a:solidFill>
                  <a:latin typeface="Arial"/>
                  <a:ea typeface="Arial"/>
                  <a:cs typeface="Arial"/>
                  <a:sym typeface="Arial"/>
                </a:rPr>
                <a:t>Fota gärna frågorna!</a:t>
              </a:r>
              <a:endParaRPr/>
            </a:p>
          </p:txBody>
        </p:sp>
        <p:sp>
          <p:nvSpPr>
            <p:cNvPr id="324" name="Google Shape;324;p21"/>
            <p:cNvSpPr/>
            <p:nvPr/>
          </p:nvSpPr>
          <p:spPr>
            <a:xfrm>
              <a:off x="9514114" y="1"/>
              <a:ext cx="2641252" cy="1458686"/>
            </a:xfrm>
            <a:prstGeom prst="leftArrow">
              <a:avLst>
                <a:gd name="adj1" fmla="val 50000"/>
                <a:gd name="adj2" fmla="val 50000"/>
              </a:avLst>
            </a:prstGeom>
            <a:no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gr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28"/>
        <p:cNvGrpSpPr/>
        <p:nvPr/>
      </p:nvGrpSpPr>
      <p:grpSpPr>
        <a:xfrm>
          <a:off x="0" y="0"/>
          <a:ext cx="0" cy="0"/>
          <a:chOff x="0" y="0"/>
          <a:chExt cx="0" cy="0"/>
        </a:xfrm>
      </p:grpSpPr>
      <p:sp>
        <p:nvSpPr>
          <p:cNvPr id="329" name="Google Shape;329;p22"/>
          <p:cNvSpPr/>
          <p:nvPr/>
        </p:nvSpPr>
        <p:spPr>
          <a:xfrm>
            <a:off x="0" y="-99391"/>
            <a:ext cx="12358868" cy="5915005"/>
          </a:xfrm>
          <a:prstGeom prst="rect">
            <a:avLst/>
          </a:prstGeom>
          <a:solidFill>
            <a:srgbClr val="C9C9C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330" name="Google Shape;330;p22"/>
          <p:cNvSpPr txBox="1">
            <a:spLocks noGrp="1"/>
          </p:cNvSpPr>
          <p:nvPr>
            <p:ph type="ctrTitle"/>
          </p:nvPr>
        </p:nvSpPr>
        <p:spPr>
          <a:xfrm>
            <a:off x="261257" y="197857"/>
            <a:ext cx="5310449" cy="1139329"/>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C00000"/>
              </a:buClr>
              <a:buSzPts val="4000"/>
              <a:buFont typeface="Calibri"/>
              <a:buNone/>
            </a:pPr>
            <a:r>
              <a:rPr lang="sv-SE" sz="4000" b="1" dirty="0">
                <a:solidFill>
                  <a:srgbClr val="C00000"/>
                </a:solidFill>
              </a:rPr>
              <a:t>Utbildningstillfälle 5</a:t>
            </a:r>
            <a:endParaRPr sz="4000" b="1" dirty="0">
              <a:solidFill>
                <a:srgbClr val="C00000"/>
              </a:solidFill>
            </a:endParaRPr>
          </a:p>
        </p:txBody>
      </p:sp>
      <p:grpSp>
        <p:nvGrpSpPr>
          <p:cNvPr id="331" name="Google Shape;331;p22"/>
          <p:cNvGrpSpPr/>
          <p:nvPr/>
        </p:nvGrpSpPr>
        <p:grpSpPr>
          <a:xfrm>
            <a:off x="7451494" y="5874026"/>
            <a:ext cx="4589230" cy="839668"/>
            <a:chOff x="7109726" y="5811495"/>
            <a:chExt cx="4930997" cy="902199"/>
          </a:xfrm>
        </p:grpSpPr>
        <p:pic>
          <p:nvPicPr>
            <p:cNvPr id="332" name="Google Shape;332;p22" descr="En bild som visar text&#10;&#10;Automatiskt genererad beskrivning"/>
            <p:cNvPicPr preferRelativeResize="0"/>
            <p:nvPr/>
          </p:nvPicPr>
          <p:blipFill rotWithShape="1">
            <a:blip r:embed="rId3">
              <a:alphaModFix/>
            </a:blip>
            <a:srcRect/>
            <a:stretch/>
          </p:blipFill>
          <p:spPr>
            <a:xfrm>
              <a:off x="9571596" y="5811495"/>
              <a:ext cx="2469127" cy="883906"/>
            </a:xfrm>
            <a:prstGeom prst="rect">
              <a:avLst/>
            </a:prstGeom>
            <a:noFill/>
            <a:ln>
              <a:noFill/>
            </a:ln>
          </p:spPr>
        </p:pic>
        <p:pic>
          <p:nvPicPr>
            <p:cNvPr id="333" name="Google Shape;333;p22" descr="En bild som visar text&#10;&#10;Automatiskt genererad beskrivning"/>
            <p:cNvPicPr preferRelativeResize="0"/>
            <p:nvPr/>
          </p:nvPicPr>
          <p:blipFill rotWithShape="1">
            <a:blip r:embed="rId4">
              <a:alphaModFix/>
            </a:blip>
            <a:srcRect t="30929" b="41926"/>
            <a:stretch/>
          </p:blipFill>
          <p:spPr>
            <a:xfrm>
              <a:off x="8266888" y="6385213"/>
              <a:ext cx="1210107" cy="328481"/>
            </a:xfrm>
            <a:prstGeom prst="rect">
              <a:avLst/>
            </a:prstGeom>
            <a:noFill/>
            <a:ln>
              <a:noFill/>
            </a:ln>
          </p:spPr>
        </p:pic>
        <p:pic>
          <p:nvPicPr>
            <p:cNvPr id="334" name="Google Shape;334;p22" descr="En bild som visar ritning&#10;&#10;Automatiskt genererad beskrivning"/>
            <p:cNvPicPr preferRelativeResize="0"/>
            <p:nvPr/>
          </p:nvPicPr>
          <p:blipFill rotWithShape="1">
            <a:blip r:embed="rId5">
              <a:alphaModFix/>
            </a:blip>
            <a:srcRect/>
            <a:stretch/>
          </p:blipFill>
          <p:spPr>
            <a:xfrm>
              <a:off x="7109726" y="5870687"/>
              <a:ext cx="2469128" cy="451765"/>
            </a:xfrm>
            <a:prstGeom prst="rect">
              <a:avLst/>
            </a:prstGeom>
            <a:noFill/>
            <a:ln>
              <a:noFill/>
            </a:ln>
          </p:spPr>
        </p:pic>
      </p:grpSp>
      <p:sp>
        <p:nvSpPr>
          <p:cNvPr id="335" name="Google Shape;335;p22"/>
          <p:cNvSpPr txBox="1">
            <a:spLocks noGrp="1"/>
          </p:cNvSpPr>
          <p:nvPr>
            <p:ph type="subTitle" idx="1"/>
          </p:nvPr>
        </p:nvSpPr>
        <p:spPr>
          <a:xfrm>
            <a:off x="694837" y="1634433"/>
            <a:ext cx="11497200" cy="42042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800"/>
              <a:buNone/>
            </a:pPr>
            <a:endParaRPr sz="2800" dirty="0"/>
          </a:p>
          <a:p>
            <a:pPr marL="457200" lvl="0" indent="-457200" algn="l" rtl="0">
              <a:lnSpc>
                <a:spcPct val="90000"/>
              </a:lnSpc>
              <a:spcBef>
                <a:spcPts val="0"/>
              </a:spcBef>
              <a:spcAft>
                <a:spcPts val="0"/>
              </a:spcAft>
              <a:buSzPts val="2800"/>
              <a:buFont typeface="Calibri"/>
              <a:buChar char="-"/>
            </a:pPr>
            <a:r>
              <a:rPr lang="sv-SE" b="1" dirty="0"/>
              <a:t>Torsdagen den 19 januari kl. 9-12</a:t>
            </a:r>
            <a:endParaRPr dirty="0"/>
          </a:p>
          <a:p>
            <a:pPr marL="0" lvl="0" indent="0" algn="l" rtl="0">
              <a:lnSpc>
                <a:spcPct val="90000"/>
              </a:lnSpc>
              <a:spcBef>
                <a:spcPts val="0"/>
              </a:spcBef>
              <a:spcAft>
                <a:spcPts val="0"/>
              </a:spcAft>
              <a:buSzPts val="2800"/>
              <a:buNone/>
            </a:pPr>
            <a:endParaRPr b="1" dirty="0"/>
          </a:p>
          <a:p>
            <a:pPr marL="457200" lvl="0" indent="-457200" algn="l" rtl="0">
              <a:lnSpc>
                <a:spcPct val="90000"/>
              </a:lnSpc>
              <a:spcBef>
                <a:spcPts val="0"/>
              </a:spcBef>
              <a:spcAft>
                <a:spcPts val="0"/>
              </a:spcAft>
              <a:buSzPts val="2800"/>
              <a:buFont typeface="Calibri"/>
              <a:buChar char="-"/>
            </a:pPr>
            <a:r>
              <a:rPr lang="sv-SE" b="1" dirty="0"/>
              <a:t>Temat är sexualitet</a:t>
            </a:r>
            <a:endParaRPr dirty="0"/>
          </a:p>
          <a:p>
            <a:pPr marL="457200" lvl="0" indent="-279400" algn="l" rtl="0">
              <a:lnSpc>
                <a:spcPct val="90000"/>
              </a:lnSpc>
              <a:spcBef>
                <a:spcPts val="0"/>
              </a:spcBef>
              <a:spcAft>
                <a:spcPts val="0"/>
              </a:spcAft>
              <a:buSzPts val="2800"/>
              <a:buFont typeface="Calibri"/>
              <a:buNone/>
            </a:pPr>
            <a:endParaRPr b="1" dirty="0"/>
          </a:p>
          <a:p>
            <a:pPr marL="457200" lvl="0" indent="-457200" algn="l" rtl="0">
              <a:lnSpc>
                <a:spcPct val="90000"/>
              </a:lnSpc>
              <a:spcBef>
                <a:spcPts val="0"/>
              </a:spcBef>
              <a:spcAft>
                <a:spcPts val="0"/>
              </a:spcAft>
              <a:buSzPts val="2800"/>
              <a:buFont typeface="Calibri"/>
              <a:buChar char="-"/>
            </a:pPr>
            <a:r>
              <a:rPr lang="sv-SE" b="1" dirty="0"/>
              <a:t>Föreläsare är Susanne Dahl och Kent </a:t>
            </a:r>
            <a:r>
              <a:rPr lang="sv-SE" b="1" dirty="0" err="1"/>
              <a:t>Wisti</a:t>
            </a:r>
            <a:endParaRPr dirty="0"/>
          </a:p>
          <a:p>
            <a:pPr marL="457200" lvl="0" indent="-228600" algn="l" rtl="0">
              <a:lnSpc>
                <a:spcPct val="90000"/>
              </a:lnSpc>
              <a:spcBef>
                <a:spcPts val="0"/>
              </a:spcBef>
              <a:spcAft>
                <a:spcPts val="0"/>
              </a:spcAft>
              <a:buSzPts val="2800"/>
              <a:buNone/>
            </a:pPr>
            <a:endParaRPr sz="2800" b="1" dirty="0">
              <a:latin typeface="Calibri"/>
              <a:ea typeface="Calibri"/>
              <a:cs typeface="Calibri"/>
              <a:sym typeface="Calibri"/>
            </a:endParaRPr>
          </a:p>
          <a:p>
            <a:pPr marL="0" lvl="0" indent="0" algn="l" rtl="0">
              <a:lnSpc>
                <a:spcPct val="90000"/>
              </a:lnSpc>
              <a:spcBef>
                <a:spcPts val="1000"/>
              </a:spcBef>
              <a:spcAft>
                <a:spcPts val="0"/>
              </a:spcAft>
              <a:buSzPts val="2400"/>
              <a:buNone/>
            </a:pPr>
            <a:endParaRPr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39"/>
        <p:cNvGrpSpPr/>
        <p:nvPr/>
      </p:nvGrpSpPr>
      <p:grpSpPr>
        <a:xfrm>
          <a:off x="0" y="0"/>
          <a:ext cx="0" cy="0"/>
          <a:chOff x="0" y="0"/>
          <a:chExt cx="0" cy="0"/>
        </a:xfrm>
      </p:grpSpPr>
      <p:sp>
        <p:nvSpPr>
          <p:cNvPr id="340" name="Google Shape;340;p23"/>
          <p:cNvSpPr/>
          <p:nvPr/>
        </p:nvSpPr>
        <p:spPr>
          <a:xfrm>
            <a:off x="0" y="-99391"/>
            <a:ext cx="12358868" cy="5915005"/>
          </a:xfrm>
          <a:prstGeom prst="rect">
            <a:avLst/>
          </a:prstGeom>
          <a:solidFill>
            <a:srgbClr val="C9C9C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341" name="Google Shape;341;p23"/>
          <p:cNvSpPr txBox="1">
            <a:spLocks noGrp="1"/>
          </p:cNvSpPr>
          <p:nvPr>
            <p:ph type="ctrTitle"/>
          </p:nvPr>
        </p:nvSpPr>
        <p:spPr>
          <a:xfrm>
            <a:off x="360597" y="148003"/>
            <a:ext cx="11637674" cy="1139329"/>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C00000"/>
              </a:buClr>
              <a:buSzPts val="4000"/>
              <a:buFont typeface="Calibri"/>
              <a:buNone/>
            </a:pPr>
            <a:r>
              <a:rPr lang="sv-SE" sz="4000" b="1">
                <a:solidFill>
                  <a:srgbClr val="C00000"/>
                </a:solidFill>
              </a:rPr>
              <a:t>Sinnesrobönen</a:t>
            </a:r>
            <a:endParaRPr sz="4000" b="1">
              <a:solidFill>
                <a:srgbClr val="C00000"/>
              </a:solidFill>
            </a:endParaRPr>
          </a:p>
        </p:txBody>
      </p:sp>
      <p:grpSp>
        <p:nvGrpSpPr>
          <p:cNvPr id="342" name="Google Shape;342;p23"/>
          <p:cNvGrpSpPr/>
          <p:nvPr/>
        </p:nvGrpSpPr>
        <p:grpSpPr>
          <a:xfrm>
            <a:off x="7451494" y="5874026"/>
            <a:ext cx="4589230" cy="839668"/>
            <a:chOff x="7109726" y="5811495"/>
            <a:chExt cx="4930997" cy="902199"/>
          </a:xfrm>
        </p:grpSpPr>
        <p:pic>
          <p:nvPicPr>
            <p:cNvPr id="343" name="Google Shape;343;p23" descr="En bild som visar text&#10;&#10;Automatiskt genererad beskrivning"/>
            <p:cNvPicPr preferRelativeResize="0"/>
            <p:nvPr/>
          </p:nvPicPr>
          <p:blipFill rotWithShape="1">
            <a:blip r:embed="rId3">
              <a:alphaModFix/>
            </a:blip>
            <a:srcRect/>
            <a:stretch/>
          </p:blipFill>
          <p:spPr>
            <a:xfrm>
              <a:off x="9571596" y="5811495"/>
              <a:ext cx="2469127" cy="883906"/>
            </a:xfrm>
            <a:prstGeom prst="rect">
              <a:avLst/>
            </a:prstGeom>
            <a:noFill/>
            <a:ln>
              <a:noFill/>
            </a:ln>
          </p:spPr>
        </p:pic>
        <p:pic>
          <p:nvPicPr>
            <p:cNvPr id="344" name="Google Shape;344;p23" descr="En bild som visar text&#10;&#10;Automatiskt genererad beskrivning"/>
            <p:cNvPicPr preferRelativeResize="0"/>
            <p:nvPr/>
          </p:nvPicPr>
          <p:blipFill rotWithShape="1">
            <a:blip r:embed="rId4">
              <a:alphaModFix/>
            </a:blip>
            <a:srcRect t="30929" b="41926"/>
            <a:stretch/>
          </p:blipFill>
          <p:spPr>
            <a:xfrm>
              <a:off x="8266888" y="6385213"/>
              <a:ext cx="1210107" cy="328481"/>
            </a:xfrm>
            <a:prstGeom prst="rect">
              <a:avLst/>
            </a:prstGeom>
            <a:noFill/>
            <a:ln>
              <a:noFill/>
            </a:ln>
          </p:spPr>
        </p:pic>
        <p:pic>
          <p:nvPicPr>
            <p:cNvPr id="345" name="Google Shape;345;p23" descr="En bild som visar ritning&#10;&#10;Automatiskt genererad beskrivning"/>
            <p:cNvPicPr preferRelativeResize="0"/>
            <p:nvPr/>
          </p:nvPicPr>
          <p:blipFill rotWithShape="1">
            <a:blip r:embed="rId5">
              <a:alphaModFix/>
            </a:blip>
            <a:srcRect/>
            <a:stretch/>
          </p:blipFill>
          <p:spPr>
            <a:xfrm>
              <a:off x="7109726" y="5870687"/>
              <a:ext cx="2469128" cy="451765"/>
            </a:xfrm>
            <a:prstGeom prst="rect">
              <a:avLst/>
            </a:prstGeom>
            <a:noFill/>
            <a:ln>
              <a:noFill/>
            </a:ln>
          </p:spPr>
        </p:pic>
      </p:grpSp>
      <p:sp>
        <p:nvSpPr>
          <p:cNvPr id="346" name="Google Shape;346;p23"/>
          <p:cNvSpPr txBox="1">
            <a:spLocks noGrp="1"/>
          </p:cNvSpPr>
          <p:nvPr>
            <p:ph type="subTitle" idx="1"/>
          </p:nvPr>
        </p:nvSpPr>
        <p:spPr>
          <a:xfrm>
            <a:off x="1546138" y="1400833"/>
            <a:ext cx="9775006" cy="4204322"/>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1000"/>
              </a:spcBef>
              <a:spcAft>
                <a:spcPts val="0"/>
              </a:spcAft>
              <a:buSzPts val="2800"/>
              <a:buNone/>
            </a:pPr>
            <a:endParaRPr i="1"/>
          </a:p>
          <a:p>
            <a:pPr marL="0" lvl="0" indent="0" algn="ctr" rtl="0">
              <a:lnSpc>
                <a:spcPct val="90000"/>
              </a:lnSpc>
              <a:spcBef>
                <a:spcPts val="1000"/>
              </a:spcBef>
              <a:spcAft>
                <a:spcPts val="0"/>
              </a:spcAft>
              <a:buSzPts val="2800"/>
              <a:buNone/>
            </a:pPr>
            <a:endParaRPr i="1"/>
          </a:p>
          <a:p>
            <a:pPr marL="0" lvl="0" indent="0" algn="ctr" rtl="0">
              <a:lnSpc>
                <a:spcPct val="150000"/>
              </a:lnSpc>
              <a:spcBef>
                <a:spcPts val="1000"/>
              </a:spcBef>
              <a:spcAft>
                <a:spcPts val="0"/>
              </a:spcAft>
              <a:buSzPts val="2800"/>
              <a:buNone/>
            </a:pPr>
            <a:r>
              <a:rPr lang="sv-SE" i="1"/>
              <a:t>Gud, ge mig sinnesro att acceptera det jag inte kan förändra</a:t>
            </a:r>
            <a:r>
              <a:rPr lang="sv-SE"/>
              <a:t>, </a:t>
            </a:r>
            <a:r>
              <a:rPr lang="sv-SE" i="1"/>
              <a:t>mod att förändra det jag kan och förstånd att inse skillnaden.</a:t>
            </a:r>
            <a:endParaRPr/>
          </a:p>
          <a:p>
            <a:pPr marL="0" lvl="0" indent="0" algn="ctr" rtl="0">
              <a:lnSpc>
                <a:spcPct val="90000"/>
              </a:lnSpc>
              <a:spcBef>
                <a:spcPts val="1000"/>
              </a:spcBef>
              <a:spcAft>
                <a:spcPts val="0"/>
              </a:spcAft>
              <a:buClr>
                <a:schemeClr val="dk1"/>
              </a:buClr>
              <a:buSzPts val="2800"/>
              <a:buNone/>
            </a:pPr>
            <a:endParaRPr sz="2800" b="1"/>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2"/>
          <p:cNvSpPr/>
          <p:nvPr/>
        </p:nvSpPr>
        <p:spPr>
          <a:xfrm>
            <a:off x="-19877" y="-184072"/>
            <a:ext cx="12211877" cy="5915005"/>
          </a:xfrm>
          <a:prstGeom prst="rect">
            <a:avLst/>
          </a:prstGeom>
          <a:solidFill>
            <a:srgbClr val="C9C9C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91" name="Google Shape;91;p2"/>
          <p:cNvSpPr txBox="1">
            <a:spLocks noGrp="1"/>
          </p:cNvSpPr>
          <p:nvPr>
            <p:ph type="ctrTitle"/>
          </p:nvPr>
        </p:nvSpPr>
        <p:spPr>
          <a:xfrm>
            <a:off x="1275521" y="293354"/>
            <a:ext cx="9144000" cy="1139329"/>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C00000"/>
              </a:buClr>
              <a:buSzPts val="4000"/>
              <a:buFont typeface="Calibri"/>
              <a:buNone/>
            </a:pPr>
            <a:r>
              <a:rPr lang="sv-SE" sz="4000" b="1">
                <a:solidFill>
                  <a:srgbClr val="C00000"/>
                </a:solidFill>
              </a:rPr>
              <a:t>En bön från Silvia</a:t>
            </a:r>
            <a:endParaRPr sz="4000" b="1">
              <a:solidFill>
                <a:srgbClr val="C00000"/>
              </a:solidFill>
            </a:endParaRPr>
          </a:p>
        </p:txBody>
      </p:sp>
      <p:grpSp>
        <p:nvGrpSpPr>
          <p:cNvPr id="92" name="Google Shape;92;p2"/>
          <p:cNvGrpSpPr/>
          <p:nvPr/>
        </p:nvGrpSpPr>
        <p:grpSpPr>
          <a:xfrm>
            <a:off x="7451494" y="5874026"/>
            <a:ext cx="4589230" cy="839668"/>
            <a:chOff x="7109726" y="5811495"/>
            <a:chExt cx="4930997" cy="902199"/>
          </a:xfrm>
        </p:grpSpPr>
        <p:pic>
          <p:nvPicPr>
            <p:cNvPr id="93" name="Google Shape;93;p2" descr="En bild som visar text&#10;&#10;Automatiskt genererad beskrivning"/>
            <p:cNvPicPr preferRelativeResize="0"/>
            <p:nvPr/>
          </p:nvPicPr>
          <p:blipFill rotWithShape="1">
            <a:blip r:embed="rId3">
              <a:alphaModFix/>
            </a:blip>
            <a:srcRect/>
            <a:stretch/>
          </p:blipFill>
          <p:spPr>
            <a:xfrm>
              <a:off x="9571596" y="5811495"/>
              <a:ext cx="2469127" cy="883906"/>
            </a:xfrm>
            <a:prstGeom prst="rect">
              <a:avLst/>
            </a:prstGeom>
            <a:noFill/>
            <a:ln>
              <a:noFill/>
            </a:ln>
          </p:spPr>
        </p:pic>
        <p:pic>
          <p:nvPicPr>
            <p:cNvPr id="94" name="Google Shape;94;p2" descr="En bild som visar text&#10;&#10;Automatiskt genererad beskrivning"/>
            <p:cNvPicPr preferRelativeResize="0"/>
            <p:nvPr/>
          </p:nvPicPr>
          <p:blipFill rotWithShape="1">
            <a:blip r:embed="rId4">
              <a:alphaModFix/>
            </a:blip>
            <a:srcRect t="30929" b="41926"/>
            <a:stretch/>
          </p:blipFill>
          <p:spPr>
            <a:xfrm>
              <a:off x="8266888" y="6385213"/>
              <a:ext cx="1210107" cy="328481"/>
            </a:xfrm>
            <a:prstGeom prst="rect">
              <a:avLst/>
            </a:prstGeom>
            <a:noFill/>
            <a:ln>
              <a:noFill/>
            </a:ln>
          </p:spPr>
        </p:pic>
        <p:pic>
          <p:nvPicPr>
            <p:cNvPr id="95" name="Google Shape;95;p2" descr="En bild som visar ritning&#10;&#10;Automatiskt genererad beskrivning"/>
            <p:cNvPicPr preferRelativeResize="0"/>
            <p:nvPr/>
          </p:nvPicPr>
          <p:blipFill rotWithShape="1">
            <a:blip r:embed="rId5">
              <a:alphaModFix/>
            </a:blip>
            <a:srcRect/>
            <a:stretch/>
          </p:blipFill>
          <p:spPr>
            <a:xfrm>
              <a:off x="7109726" y="5870687"/>
              <a:ext cx="2469128" cy="451765"/>
            </a:xfrm>
            <a:prstGeom prst="rect">
              <a:avLst/>
            </a:prstGeom>
            <a:noFill/>
            <a:ln>
              <a:noFill/>
            </a:ln>
          </p:spPr>
        </p:pic>
      </p:grpSp>
      <p:sp>
        <p:nvSpPr>
          <p:cNvPr id="96" name="Google Shape;96;p2"/>
          <p:cNvSpPr txBox="1">
            <a:spLocks noGrp="1"/>
          </p:cNvSpPr>
          <p:nvPr>
            <p:ph type="subTitle" idx="1"/>
          </p:nvPr>
        </p:nvSpPr>
        <p:spPr>
          <a:xfrm>
            <a:off x="56323" y="1710814"/>
            <a:ext cx="12206469" cy="3126140"/>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dk1"/>
              </a:buClr>
              <a:buSzPts val="2800"/>
              <a:buNone/>
            </a:pPr>
            <a:r>
              <a:rPr lang="sv-SE" sz="2800"/>
              <a:t>I Guds namn och för alla i Svenska kyrkan vill jag be:</a:t>
            </a:r>
            <a:endParaRPr/>
          </a:p>
          <a:p>
            <a:pPr marL="0" lvl="0" indent="0" algn="ctr" rtl="0">
              <a:lnSpc>
                <a:spcPct val="90000"/>
              </a:lnSpc>
              <a:spcBef>
                <a:spcPts val="0"/>
              </a:spcBef>
              <a:spcAft>
                <a:spcPts val="0"/>
              </a:spcAft>
              <a:buClr>
                <a:schemeClr val="dk1"/>
              </a:buClr>
              <a:buSzPts val="2800"/>
              <a:buNone/>
            </a:pPr>
            <a:endParaRPr sz="2800"/>
          </a:p>
          <a:p>
            <a:pPr marL="0" lvl="0" indent="0" algn="ctr" rtl="0">
              <a:lnSpc>
                <a:spcPct val="90000"/>
              </a:lnSpc>
              <a:spcBef>
                <a:spcPts val="0"/>
              </a:spcBef>
              <a:spcAft>
                <a:spcPts val="0"/>
              </a:spcAft>
              <a:buClr>
                <a:schemeClr val="dk1"/>
              </a:buClr>
              <a:buSzPts val="2800"/>
              <a:buNone/>
            </a:pPr>
            <a:r>
              <a:rPr lang="sv-SE" sz="2800"/>
              <a:t>Jag vill be för att alla som drabbas av psykisk ohälsa eller fysisk ohälsa och som upplever svåra situationer att de skall få professionell hjälp. Jag rekommenderar andra att inte förlora tron på Gud. Om man tror på Gud då är allting möjligt och jag säger detta utifrån egen erfarenhet. I Jesu Kristi namn. Amen.</a:t>
            </a:r>
            <a:endParaRPr sz="28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3"/>
          <p:cNvSpPr/>
          <p:nvPr/>
        </p:nvSpPr>
        <p:spPr>
          <a:xfrm>
            <a:off x="-19877" y="-184072"/>
            <a:ext cx="12211877" cy="5915005"/>
          </a:xfrm>
          <a:prstGeom prst="rect">
            <a:avLst/>
          </a:prstGeom>
          <a:solidFill>
            <a:srgbClr val="C9C9C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02" name="Google Shape;102;p3"/>
          <p:cNvSpPr txBox="1">
            <a:spLocks noGrp="1"/>
          </p:cNvSpPr>
          <p:nvPr>
            <p:ph type="ctrTitle"/>
          </p:nvPr>
        </p:nvSpPr>
        <p:spPr>
          <a:xfrm>
            <a:off x="1275521" y="293354"/>
            <a:ext cx="9144000" cy="1139329"/>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C00000"/>
              </a:buClr>
              <a:buSzPts val="4000"/>
              <a:buFont typeface="Calibri"/>
              <a:buNone/>
            </a:pPr>
            <a:r>
              <a:rPr lang="sv-SE" sz="4000" b="1" dirty="0">
                <a:solidFill>
                  <a:srgbClr val="C00000"/>
                </a:solidFill>
              </a:rPr>
              <a:t>Välkomna till utbildningstillfälle 4</a:t>
            </a:r>
            <a:endParaRPr sz="4000" b="1" dirty="0">
              <a:solidFill>
                <a:srgbClr val="C00000"/>
              </a:solidFill>
            </a:endParaRPr>
          </a:p>
        </p:txBody>
      </p:sp>
      <p:grpSp>
        <p:nvGrpSpPr>
          <p:cNvPr id="103" name="Google Shape;103;p3"/>
          <p:cNvGrpSpPr/>
          <p:nvPr/>
        </p:nvGrpSpPr>
        <p:grpSpPr>
          <a:xfrm>
            <a:off x="7451494" y="5874026"/>
            <a:ext cx="4589230" cy="839668"/>
            <a:chOff x="7109726" y="5811495"/>
            <a:chExt cx="4930997" cy="902199"/>
          </a:xfrm>
        </p:grpSpPr>
        <p:pic>
          <p:nvPicPr>
            <p:cNvPr id="104" name="Google Shape;104;p3" descr="En bild som visar text&#10;&#10;Automatiskt genererad beskrivning"/>
            <p:cNvPicPr preferRelativeResize="0"/>
            <p:nvPr/>
          </p:nvPicPr>
          <p:blipFill rotWithShape="1">
            <a:blip r:embed="rId3">
              <a:alphaModFix/>
            </a:blip>
            <a:srcRect/>
            <a:stretch/>
          </p:blipFill>
          <p:spPr>
            <a:xfrm>
              <a:off x="9571596" y="5811495"/>
              <a:ext cx="2469127" cy="883906"/>
            </a:xfrm>
            <a:prstGeom prst="rect">
              <a:avLst/>
            </a:prstGeom>
            <a:noFill/>
            <a:ln>
              <a:noFill/>
            </a:ln>
          </p:spPr>
        </p:pic>
        <p:pic>
          <p:nvPicPr>
            <p:cNvPr id="105" name="Google Shape;105;p3" descr="En bild som visar text&#10;&#10;Automatiskt genererad beskrivning"/>
            <p:cNvPicPr preferRelativeResize="0"/>
            <p:nvPr/>
          </p:nvPicPr>
          <p:blipFill rotWithShape="1">
            <a:blip r:embed="rId4">
              <a:alphaModFix/>
            </a:blip>
            <a:srcRect t="30929" b="41926"/>
            <a:stretch/>
          </p:blipFill>
          <p:spPr>
            <a:xfrm>
              <a:off x="8266888" y="6385213"/>
              <a:ext cx="1210107" cy="328481"/>
            </a:xfrm>
            <a:prstGeom prst="rect">
              <a:avLst/>
            </a:prstGeom>
            <a:noFill/>
            <a:ln>
              <a:noFill/>
            </a:ln>
          </p:spPr>
        </p:pic>
        <p:pic>
          <p:nvPicPr>
            <p:cNvPr id="106" name="Google Shape;106;p3" descr="En bild som visar ritning&#10;&#10;Automatiskt genererad beskrivning"/>
            <p:cNvPicPr preferRelativeResize="0"/>
            <p:nvPr/>
          </p:nvPicPr>
          <p:blipFill rotWithShape="1">
            <a:blip r:embed="rId5">
              <a:alphaModFix/>
            </a:blip>
            <a:srcRect/>
            <a:stretch/>
          </p:blipFill>
          <p:spPr>
            <a:xfrm>
              <a:off x="7109726" y="5870687"/>
              <a:ext cx="2469128" cy="451765"/>
            </a:xfrm>
            <a:prstGeom prst="rect">
              <a:avLst/>
            </a:prstGeom>
            <a:noFill/>
            <a:ln>
              <a:noFill/>
            </a:ln>
          </p:spPr>
        </p:pic>
      </p:grpSp>
      <p:sp>
        <p:nvSpPr>
          <p:cNvPr id="107" name="Google Shape;107;p3"/>
          <p:cNvSpPr txBox="1">
            <a:spLocks noGrp="1"/>
          </p:cNvSpPr>
          <p:nvPr>
            <p:ph type="subTitle" idx="1"/>
          </p:nvPr>
        </p:nvSpPr>
        <p:spPr>
          <a:xfrm>
            <a:off x="1773449" y="2015625"/>
            <a:ext cx="9667500" cy="35113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800"/>
              <a:buNone/>
            </a:pPr>
            <a:r>
              <a:rPr lang="sv-SE" sz="2800" b="1" dirty="0">
                <a:latin typeface="Calibri"/>
                <a:ea typeface="Calibri"/>
                <a:cs typeface="Calibri"/>
                <a:sym typeface="Calibri"/>
              </a:rPr>
              <a:t>Dagens Tema:</a:t>
            </a:r>
            <a:endParaRPr dirty="0"/>
          </a:p>
          <a:p>
            <a:pPr marL="0" lvl="0" indent="0" algn="l" rtl="0">
              <a:lnSpc>
                <a:spcPct val="90000"/>
              </a:lnSpc>
              <a:spcBef>
                <a:spcPts val="1000"/>
              </a:spcBef>
              <a:spcAft>
                <a:spcPts val="0"/>
              </a:spcAft>
              <a:buClr>
                <a:schemeClr val="dk1"/>
              </a:buClr>
              <a:buSzPts val="2800"/>
              <a:buNone/>
            </a:pPr>
            <a:r>
              <a:rPr lang="sv-SE" sz="2800" dirty="0"/>
              <a:t>Psykisk hälsa</a:t>
            </a:r>
            <a:endParaRPr dirty="0"/>
          </a:p>
          <a:p>
            <a:pPr marL="0" lvl="0" indent="0" algn="l" rtl="0">
              <a:lnSpc>
                <a:spcPct val="90000"/>
              </a:lnSpc>
              <a:spcBef>
                <a:spcPts val="1000"/>
              </a:spcBef>
              <a:spcAft>
                <a:spcPts val="0"/>
              </a:spcAft>
              <a:buClr>
                <a:schemeClr val="dk1"/>
              </a:buClr>
              <a:buSzPts val="2800"/>
              <a:buNone/>
            </a:pPr>
            <a:r>
              <a:rPr lang="sv-SE" sz="2800" b="1" dirty="0">
                <a:latin typeface="Calibri"/>
                <a:ea typeface="Calibri"/>
                <a:cs typeface="Calibri"/>
                <a:sym typeface="Calibri"/>
              </a:rPr>
              <a:t>Dagens föreläsare:</a:t>
            </a:r>
            <a:endParaRPr dirty="0"/>
          </a:p>
          <a:p>
            <a:pPr marL="0" lvl="0" indent="0" algn="l" rtl="0">
              <a:lnSpc>
                <a:spcPct val="90000"/>
              </a:lnSpc>
              <a:spcBef>
                <a:spcPts val="1000"/>
              </a:spcBef>
              <a:spcAft>
                <a:spcPts val="0"/>
              </a:spcAft>
              <a:buClr>
                <a:schemeClr val="dk1"/>
              </a:buClr>
              <a:buSzPts val="2800"/>
              <a:buNone/>
            </a:pPr>
            <a:r>
              <a:rPr lang="sv-SE" sz="2800" dirty="0"/>
              <a:t>Carin </a:t>
            </a:r>
            <a:r>
              <a:rPr lang="sv-SE" sz="2800" dirty="0" err="1"/>
              <a:t>Åblad</a:t>
            </a:r>
            <a:r>
              <a:rPr lang="sv-SE" sz="2800" dirty="0"/>
              <a:t> Lundström samt Silvia </a:t>
            </a:r>
            <a:r>
              <a:rPr lang="sv-SE" sz="2800" dirty="0" err="1"/>
              <a:t>Carcamo</a:t>
            </a:r>
            <a:r>
              <a:rPr lang="sv-SE" sz="2800" dirty="0"/>
              <a:t> och Lorentz Sjölund</a:t>
            </a:r>
          </a:p>
          <a:p>
            <a:pPr marL="0" lvl="0" indent="0" algn="l" rtl="0">
              <a:lnSpc>
                <a:spcPct val="90000"/>
              </a:lnSpc>
              <a:spcBef>
                <a:spcPts val="1000"/>
              </a:spcBef>
              <a:spcAft>
                <a:spcPts val="0"/>
              </a:spcAft>
              <a:buClr>
                <a:schemeClr val="dk1"/>
              </a:buClr>
              <a:buSzPts val="2800"/>
              <a:buNone/>
            </a:pPr>
            <a:r>
              <a:rPr lang="sv-SE" sz="2800" b="1" dirty="0">
                <a:latin typeface="Calibri"/>
                <a:ea typeface="Calibri"/>
                <a:cs typeface="Calibri"/>
                <a:sym typeface="Calibri"/>
              </a:rPr>
              <a:t>Litteratur: </a:t>
            </a:r>
            <a:br>
              <a:rPr lang="sv-SE" sz="2800" dirty="0">
                <a:latin typeface="Calibri"/>
                <a:ea typeface="Calibri"/>
                <a:cs typeface="Calibri"/>
                <a:sym typeface="Calibri"/>
              </a:rPr>
            </a:br>
            <a:r>
              <a:rPr lang="sv-SE" sz="2800" dirty="0">
                <a:latin typeface="Calibri"/>
                <a:ea typeface="Calibri"/>
                <a:cs typeface="Calibri"/>
                <a:sym typeface="Calibri"/>
              </a:rPr>
              <a:t>”Mental </a:t>
            </a:r>
            <a:r>
              <a:rPr lang="sv-SE" sz="2800" dirty="0"/>
              <a:t>H</a:t>
            </a:r>
            <a:r>
              <a:rPr lang="sv-SE" sz="2800" dirty="0">
                <a:latin typeface="Calibri"/>
                <a:ea typeface="Calibri"/>
                <a:cs typeface="Calibri"/>
                <a:sym typeface="Calibri"/>
              </a:rPr>
              <a:t>ealth” av Jean </a:t>
            </a:r>
            <a:r>
              <a:rPr lang="sv-SE" sz="2800" dirty="0" err="1"/>
              <a:t>V</a:t>
            </a:r>
            <a:r>
              <a:rPr lang="sv-SE" sz="2800" dirty="0" err="1">
                <a:latin typeface="Calibri"/>
                <a:ea typeface="Calibri"/>
                <a:cs typeface="Calibri"/>
                <a:sym typeface="Calibri"/>
              </a:rPr>
              <a:t>anier</a:t>
            </a:r>
            <a:r>
              <a:rPr lang="sv-SE" sz="2800" dirty="0">
                <a:latin typeface="Calibri"/>
                <a:ea typeface="Calibri"/>
                <a:cs typeface="Calibri"/>
                <a:sym typeface="Calibri"/>
              </a:rPr>
              <a:t> och John </a:t>
            </a:r>
            <a:r>
              <a:rPr lang="sv-SE" sz="2800" dirty="0" err="1">
                <a:latin typeface="Calibri"/>
                <a:ea typeface="Calibri"/>
                <a:cs typeface="Calibri"/>
                <a:sym typeface="Calibri"/>
              </a:rPr>
              <a:t>Swinton</a:t>
            </a:r>
            <a:r>
              <a:rPr lang="sv-SE" sz="2800" dirty="0">
                <a:latin typeface="Calibri"/>
                <a:ea typeface="Calibri"/>
                <a:cs typeface="Calibri"/>
                <a:sym typeface="Calibri"/>
              </a:rPr>
              <a:t>  </a:t>
            </a:r>
            <a:endParaRPr sz="2800" dirty="0">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6"/>
          <p:cNvSpPr/>
          <p:nvPr/>
        </p:nvSpPr>
        <p:spPr>
          <a:xfrm>
            <a:off x="-19877" y="-129208"/>
            <a:ext cx="12358868" cy="5915005"/>
          </a:xfrm>
          <a:prstGeom prst="rect">
            <a:avLst/>
          </a:prstGeom>
          <a:solidFill>
            <a:srgbClr val="C9C9C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35" name="Google Shape;135;p6"/>
          <p:cNvSpPr txBox="1">
            <a:spLocks noGrp="1"/>
          </p:cNvSpPr>
          <p:nvPr>
            <p:ph type="ctrTitle"/>
          </p:nvPr>
        </p:nvSpPr>
        <p:spPr>
          <a:xfrm>
            <a:off x="498117" y="373891"/>
            <a:ext cx="10916479" cy="1139329"/>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C00000"/>
              </a:buClr>
              <a:buSzPts val="4000"/>
              <a:buFont typeface="Calibri"/>
              <a:buNone/>
            </a:pPr>
            <a:r>
              <a:rPr lang="sv-SE" sz="4000" b="1">
                <a:solidFill>
                  <a:srgbClr val="C00000"/>
                </a:solidFill>
              </a:rPr>
              <a:t>Varför en processutbildning om Inclusive Church?</a:t>
            </a:r>
            <a:endParaRPr/>
          </a:p>
        </p:txBody>
      </p:sp>
      <p:grpSp>
        <p:nvGrpSpPr>
          <p:cNvPr id="136" name="Google Shape;136;p6"/>
          <p:cNvGrpSpPr/>
          <p:nvPr/>
        </p:nvGrpSpPr>
        <p:grpSpPr>
          <a:xfrm>
            <a:off x="7451494" y="5874026"/>
            <a:ext cx="4589230" cy="839668"/>
            <a:chOff x="7109726" y="5811495"/>
            <a:chExt cx="4930997" cy="902199"/>
          </a:xfrm>
        </p:grpSpPr>
        <p:pic>
          <p:nvPicPr>
            <p:cNvPr id="137" name="Google Shape;137;p6" descr="En bild som visar text&#10;&#10;Automatiskt genererad beskrivning"/>
            <p:cNvPicPr preferRelativeResize="0"/>
            <p:nvPr/>
          </p:nvPicPr>
          <p:blipFill rotWithShape="1">
            <a:blip r:embed="rId3">
              <a:alphaModFix/>
            </a:blip>
            <a:srcRect/>
            <a:stretch/>
          </p:blipFill>
          <p:spPr>
            <a:xfrm>
              <a:off x="9571596" y="5811495"/>
              <a:ext cx="2469127" cy="883906"/>
            </a:xfrm>
            <a:prstGeom prst="rect">
              <a:avLst/>
            </a:prstGeom>
            <a:noFill/>
            <a:ln>
              <a:noFill/>
            </a:ln>
          </p:spPr>
        </p:pic>
        <p:pic>
          <p:nvPicPr>
            <p:cNvPr id="138" name="Google Shape;138;p6" descr="En bild som visar text&#10;&#10;Automatiskt genererad beskrivning"/>
            <p:cNvPicPr preferRelativeResize="0"/>
            <p:nvPr/>
          </p:nvPicPr>
          <p:blipFill rotWithShape="1">
            <a:blip r:embed="rId4">
              <a:alphaModFix/>
            </a:blip>
            <a:srcRect t="30929" b="41926"/>
            <a:stretch/>
          </p:blipFill>
          <p:spPr>
            <a:xfrm>
              <a:off x="8266888" y="6385213"/>
              <a:ext cx="1210107" cy="328481"/>
            </a:xfrm>
            <a:prstGeom prst="rect">
              <a:avLst/>
            </a:prstGeom>
            <a:noFill/>
            <a:ln>
              <a:noFill/>
            </a:ln>
          </p:spPr>
        </p:pic>
        <p:pic>
          <p:nvPicPr>
            <p:cNvPr id="139" name="Google Shape;139;p6" descr="En bild som visar ritning&#10;&#10;Automatiskt genererad beskrivning"/>
            <p:cNvPicPr preferRelativeResize="0"/>
            <p:nvPr/>
          </p:nvPicPr>
          <p:blipFill rotWithShape="1">
            <a:blip r:embed="rId5">
              <a:alphaModFix/>
            </a:blip>
            <a:srcRect/>
            <a:stretch/>
          </p:blipFill>
          <p:spPr>
            <a:xfrm>
              <a:off x="7109726" y="5870687"/>
              <a:ext cx="2469128" cy="451765"/>
            </a:xfrm>
            <a:prstGeom prst="rect">
              <a:avLst/>
            </a:prstGeom>
            <a:noFill/>
            <a:ln>
              <a:noFill/>
            </a:ln>
          </p:spPr>
        </p:pic>
      </p:grpSp>
      <p:sp>
        <p:nvSpPr>
          <p:cNvPr id="140" name="Google Shape;140;p6"/>
          <p:cNvSpPr txBox="1">
            <a:spLocks noGrp="1"/>
          </p:cNvSpPr>
          <p:nvPr>
            <p:ph type="subTitle" idx="1"/>
          </p:nvPr>
        </p:nvSpPr>
        <p:spPr>
          <a:xfrm>
            <a:off x="619334" y="2353776"/>
            <a:ext cx="8731495" cy="3565695"/>
          </a:xfrm>
          <a:prstGeom prst="rect">
            <a:avLst/>
          </a:prstGeom>
          <a:noFill/>
          <a:ln>
            <a:noFill/>
          </a:ln>
        </p:spPr>
        <p:txBody>
          <a:bodyPr spcFirstLastPara="1" wrap="square" lIns="91425" tIns="45700" rIns="91425" bIns="45700" anchor="t" anchorCtr="0">
            <a:noAutofit/>
          </a:bodyPr>
          <a:lstStyle/>
          <a:p>
            <a:pPr marL="342900" lvl="0" indent="-342900" algn="l" rtl="0">
              <a:lnSpc>
                <a:spcPct val="100000"/>
              </a:lnSpc>
              <a:spcBef>
                <a:spcPts val="0"/>
              </a:spcBef>
              <a:spcAft>
                <a:spcPts val="0"/>
              </a:spcAft>
              <a:buClr>
                <a:srgbClr val="000000"/>
              </a:buClr>
              <a:buSzPts val="1400"/>
              <a:buFont typeface="Calibri"/>
              <a:buChar char="-"/>
            </a:pPr>
            <a:r>
              <a:rPr lang="sv-SE" sz="2800">
                <a:latin typeface="Calibri"/>
                <a:ea typeface="Calibri"/>
                <a:cs typeface="Calibri"/>
                <a:sym typeface="Calibri"/>
              </a:rPr>
              <a:t>Vilka saknar vi idag i gudstjänst och verksamhet?</a:t>
            </a:r>
            <a:endParaRPr sz="2800">
              <a:latin typeface="Calibri"/>
              <a:ea typeface="Calibri"/>
              <a:cs typeface="Calibri"/>
              <a:sym typeface="Calibri"/>
            </a:endParaRPr>
          </a:p>
          <a:p>
            <a:pPr marL="342900" lvl="0" indent="-342900" algn="l" rtl="0">
              <a:lnSpc>
                <a:spcPct val="100000"/>
              </a:lnSpc>
              <a:spcBef>
                <a:spcPts val="1800"/>
              </a:spcBef>
              <a:spcAft>
                <a:spcPts val="0"/>
              </a:spcAft>
              <a:buClr>
                <a:srgbClr val="000000"/>
              </a:buClr>
              <a:buSzPts val="1400"/>
              <a:buFont typeface="Calibri"/>
              <a:buChar char="-"/>
            </a:pPr>
            <a:r>
              <a:rPr lang="sv-SE" sz="2800">
                <a:latin typeface="Calibri"/>
                <a:ea typeface="Calibri"/>
                <a:cs typeface="Calibri"/>
                <a:sym typeface="Calibri"/>
              </a:rPr>
              <a:t>Varför känner sig några inte välkomna eller upplever församlingen som otillgänglig eller otrygg? </a:t>
            </a:r>
            <a:endParaRPr sz="2800">
              <a:latin typeface="Calibri"/>
              <a:ea typeface="Calibri"/>
              <a:cs typeface="Calibri"/>
              <a:sym typeface="Calibri"/>
            </a:endParaRPr>
          </a:p>
          <a:p>
            <a:pPr marL="342900" lvl="0" indent="-342900" algn="l" rtl="0">
              <a:lnSpc>
                <a:spcPct val="100000"/>
              </a:lnSpc>
              <a:spcBef>
                <a:spcPts val="1800"/>
              </a:spcBef>
              <a:spcAft>
                <a:spcPts val="0"/>
              </a:spcAft>
              <a:buClr>
                <a:srgbClr val="000000"/>
              </a:buClr>
              <a:buSzPts val="1400"/>
              <a:buFont typeface="Calibri"/>
              <a:buChar char="-"/>
            </a:pPr>
            <a:r>
              <a:rPr lang="sv-SE" sz="2800">
                <a:latin typeface="Calibri"/>
                <a:ea typeface="Calibri"/>
                <a:cs typeface="Calibri"/>
                <a:sym typeface="Calibri"/>
              </a:rPr>
              <a:t>Hur kan evangeliet få nå till fler?</a:t>
            </a:r>
            <a:endParaRPr sz="2800">
              <a:latin typeface="Calibri"/>
              <a:ea typeface="Calibri"/>
              <a:cs typeface="Calibri"/>
              <a:sym typeface="Calibri"/>
            </a:endParaRPr>
          </a:p>
          <a:p>
            <a:pPr marL="0" lvl="0" indent="0" algn="l" rtl="0">
              <a:lnSpc>
                <a:spcPct val="90000"/>
              </a:lnSpc>
              <a:spcBef>
                <a:spcPts val="1800"/>
              </a:spcBef>
              <a:spcAft>
                <a:spcPts val="0"/>
              </a:spcAft>
              <a:buClr>
                <a:schemeClr val="dk1"/>
              </a:buClr>
              <a:buSzPts val="2800"/>
              <a:buNone/>
            </a:pPr>
            <a:endParaRPr sz="2800" b="1">
              <a:latin typeface="Calibri"/>
              <a:ea typeface="Calibri"/>
              <a:cs typeface="Calibri"/>
              <a:sym typeface="Calibri"/>
            </a:endParaRPr>
          </a:p>
          <a:p>
            <a:pPr marL="0" lvl="0" indent="0" algn="l" rtl="0">
              <a:lnSpc>
                <a:spcPct val="90000"/>
              </a:lnSpc>
              <a:spcBef>
                <a:spcPts val="1000"/>
              </a:spcBef>
              <a:spcAft>
                <a:spcPts val="0"/>
              </a:spcAft>
              <a:buClr>
                <a:schemeClr val="dk1"/>
              </a:buClr>
              <a:buSzPts val="2800"/>
              <a:buNone/>
            </a:pPr>
            <a:endParaRPr sz="2800" b="1">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4"/>
          <p:cNvSpPr/>
          <p:nvPr/>
        </p:nvSpPr>
        <p:spPr>
          <a:xfrm>
            <a:off x="-83434" y="-15096"/>
            <a:ext cx="12358868" cy="5915005"/>
          </a:xfrm>
          <a:prstGeom prst="rect">
            <a:avLst/>
          </a:prstGeom>
          <a:solidFill>
            <a:srgbClr val="C9C9C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13" name="Google Shape;113;p4"/>
          <p:cNvSpPr txBox="1">
            <a:spLocks noGrp="1"/>
          </p:cNvSpPr>
          <p:nvPr>
            <p:ph type="ctrTitle"/>
          </p:nvPr>
        </p:nvSpPr>
        <p:spPr>
          <a:xfrm>
            <a:off x="576944" y="57907"/>
            <a:ext cx="4413648" cy="1139329"/>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C00000"/>
              </a:buClr>
              <a:buSzPts val="4000"/>
              <a:buFont typeface="Calibri"/>
              <a:buNone/>
            </a:pPr>
            <a:r>
              <a:rPr lang="sv-SE" sz="4000" b="1">
                <a:solidFill>
                  <a:srgbClr val="C00000"/>
                </a:solidFill>
              </a:rPr>
              <a:t>Inclusive Church</a:t>
            </a:r>
            <a:endParaRPr sz="4000" b="1">
              <a:solidFill>
                <a:srgbClr val="C00000"/>
              </a:solidFill>
            </a:endParaRPr>
          </a:p>
        </p:txBody>
      </p:sp>
      <p:grpSp>
        <p:nvGrpSpPr>
          <p:cNvPr id="114" name="Google Shape;114;p4"/>
          <p:cNvGrpSpPr/>
          <p:nvPr/>
        </p:nvGrpSpPr>
        <p:grpSpPr>
          <a:xfrm>
            <a:off x="7451494" y="5874026"/>
            <a:ext cx="4589230" cy="839668"/>
            <a:chOff x="7109726" y="5811495"/>
            <a:chExt cx="4930997" cy="902199"/>
          </a:xfrm>
        </p:grpSpPr>
        <p:pic>
          <p:nvPicPr>
            <p:cNvPr id="115" name="Google Shape;115;p4" descr="En bild som visar text&#10;&#10;Automatiskt genererad beskrivning"/>
            <p:cNvPicPr preferRelativeResize="0"/>
            <p:nvPr/>
          </p:nvPicPr>
          <p:blipFill rotWithShape="1">
            <a:blip r:embed="rId3">
              <a:alphaModFix/>
            </a:blip>
            <a:srcRect/>
            <a:stretch/>
          </p:blipFill>
          <p:spPr>
            <a:xfrm>
              <a:off x="9571596" y="5811495"/>
              <a:ext cx="2469127" cy="883906"/>
            </a:xfrm>
            <a:prstGeom prst="rect">
              <a:avLst/>
            </a:prstGeom>
            <a:noFill/>
            <a:ln>
              <a:noFill/>
            </a:ln>
          </p:spPr>
        </p:pic>
        <p:pic>
          <p:nvPicPr>
            <p:cNvPr id="116" name="Google Shape;116;p4" descr="En bild som visar text&#10;&#10;Automatiskt genererad beskrivning"/>
            <p:cNvPicPr preferRelativeResize="0"/>
            <p:nvPr/>
          </p:nvPicPr>
          <p:blipFill rotWithShape="1">
            <a:blip r:embed="rId4">
              <a:alphaModFix/>
            </a:blip>
            <a:srcRect t="30929" b="41926"/>
            <a:stretch/>
          </p:blipFill>
          <p:spPr>
            <a:xfrm>
              <a:off x="8266888" y="6385213"/>
              <a:ext cx="1210107" cy="328481"/>
            </a:xfrm>
            <a:prstGeom prst="rect">
              <a:avLst/>
            </a:prstGeom>
            <a:noFill/>
            <a:ln>
              <a:noFill/>
            </a:ln>
          </p:spPr>
        </p:pic>
        <p:pic>
          <p:nvPicPr>
            <p:cNvPr id="117" name="Google Shape;117;p4" descr="En bild som visar ritning&#10;&#10;Automatiskt genererad beskrivning"/>
            <p:cNvPicPr preferRelativeResize="0"/>
            <p:nvPr/>
          </p:nvPicPr>
          <p:blipFill rotWithShape="1">
            <a:blip r:embed="rId5">
              <a:alphaModFix/>
            </a:blip>
            <a:srcRect/>
            <a:stretch/>
          </p:blipFill>
          <p:spPr>
            <a:xfrm>
              <a:off x="7109726" y="5870687"/>
              <a:ext cx="2469128" cy="451765"/>
            </a:xfrm>
            <a:prstGeom prst="rect">
              <a:avLst/>
            </a:prstGeom>
            <a:noFill/>
            <a:ln>
              <a:noFill/>
            </a:ln>
          </p:spPr>
        </p:pic>
      </p:grpSp>
      <p:sp>
        <p:nvSpPr>
          <p:cNvPr id="118" name="Google Shape;118;p4"/>
          <p:cNvSpPr txBox="1">
            <a:spLocks noGrp="1"/>
          </p:cNvSpPr>
          <p:nvPr>
            <p:ph type="subTitle" idx="1"/>
          </p:nvPr>
        </p:nvSpPr>
        <p:spPr>
          <a:xfrm>
            <a:off x="984738" y="1530950"/>
            <a:ext cx="10325687" cy="3723221"/>
          </a:xfrm>
          <a:prstGeom prst="rect">
            <a:avLst/>
          </a:prstGeom>
          <a:noFill/>
          <a:ln>
            <a:noFill/>
          </a:ln>
        </p:spPr>
        <p:txBody>
          <a:bodyPr spcFirstLastPara="1" wrap="square" lIns="91425" tIns="45700" rIns="91425" bIns="45700" anchor="t" anchorCtr="0">
            <a:noAutofit/>
          </a:bodyPr>
          <a:lstStyle/>
          <a:p>
            <a:pPr marL="0" lvl="0" indent="0" algn="l" rtl="0">
              <a:lnSpc>
                <a:spcPct val="140000"/>
              </a:lnSpc>
              <a:spcBef>
                <a:spcPts val="0"/>
              </a:spcBef>
              <a:spcAft>
                <a:spcPts val="0"/>
              </a:spcAft>
              <a:buClr>
                <a:schemeClr val="dk1"/>
              </a:buClr>
              <a:buSzPts val="1960"/>
              <a:buNone/>
            </a:pPr>
            <a:r>
              <a:rPr lang="sv-SE" sz="1960"/>
              <a:t>"We believe in inclusive Church - a church which celebrates and affirms every person and does not discriminate. We will continue to challenge the church where it continues to discriminate against people on grounds of disability, economic power, ethnicity, gender, gender identity, learning disability, mental health, neurodiversity, or sexuality. We believe in a Church which welcomes and serves all people in the name of Jesus Christ; which is scripturally faithful; which seeks to proclaim the Gospel afresh for each generation; and which, in the power of the Holy Spirit, allows all people to grasp how wide and long and high and deep is the love of Jesus Christ."</a:t>
            </a:r>
            <a:endParaRPr sz="1960">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5"/>
          <p:cNvSpPr/>
          <p:nvPr/>
        </p:nvSpPr>
        <p:spPr>
          <a:xfrm>
            <a:off x="-83434" y="-123953"/>
            <a:ext cx="12358868" cy="5915005"/>
          </a:xfrm>
          <a:prstGeom prst="rect">
            <a:avLst/>
          </a:prstGeom>
          <a:solidFill>
            <a:srgbClr val="C9C9C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24" name="Google Shape;124;p5"/>
          <p:cNvSpPr txBox="1">
            <a:spLocks noGrp="1"/>
          </p:cNvSpPr>
          <p:nvPr>
            <p:ph type="ctrTitle"/>
          </p:nvPr>
        </p:nvSpPr>
        <p:spPr>
          <a:xfrm>
            <a:off x="0" y="38150"/>
            <a:ext cx="4380992" cy="1060823"/>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C00000"/>
              </a:buClr>
              <a:buSzPts val="4000"/>
              <a:buFont typeface="Calibri"/>
              <a:buNone/>
            </a:pPr>
            <a:r>
              <a:rPr lang="sv-SE" sz="4000" b="1">
                <a:solidFill>
                  <a:srgbClr val="C00000"/>
                </a:solidFill>
              </a:rPr>
              <a:t>På svenska</a:t>
            </a:r>
            <a:endParaRPr sz="4000" b="1">
              <a:solidFill>
                <a:srgbClr val="C00000"/>
              </a:solidFill>
            </a:endParaRPr>
          </a:p>
        </p:txBody>
      </p:sp>
      <p:grpSp>
        <p:nvGrpSpPr>
          <p:cNvPr id="125" name="Google Shape;125;p5"/>
          <p:cNvGrpSpPr/>
          <p:nvPr/>
        </p:nvGrpSpPr>
        <p:grpSpPr>
          <a:xfrm>
            <a:off x="7451494" y="5874026"/>
            <a:ext cx="4589230" cy="839668"/>
            <a:chOff x="7109726" y="5811495"/>
            <a:chExt cx="4930997" cy="902199"/>
          </a:xfrm>
        </p:grpSpPr>
        <p:pic>
          <p:nvPicPr>
            <p:cNvPr id="126" name="Google Shape;126;p5" descr="En bild som visar text&#10;&#10;Automatiskt genererad beskrivning"/>
            <p:cNvPicPr preferRelativeResize="0"/>
            <p:nvPr/>
          </p:nvPicPr>
          <p:blipFill rotWithShape="1">
            <a:blip r:embed="rId3">
              <a:alphaModFix/>
            </a:blip>
            <a:srcRect/>
            <a:stretch/>
          </p:blipFill>
          <p:spPr>
            <a:xfrm>
              <a:off x="9571596" y="5811495"/>
              <a:ext cx="2469127" cy="883906"/>
            </a:xfrm>
            <a:prstGeom prst="rect">
              <a:avLst/>
            </a:prstGeom>
            <a:noFill/>
            <a:ln>
              <a:noFill/>
            </a:ln>
          </p:spPr>
        </p:pic>
        <p:pic>
          <p:nvPicPr>
            <p:cNvPr id="127" name="Google Shape;127;p5" descr="En bild som visar text&#10;&#10;Automatiskt genererad beskrivning"/>
            <p:cNvPicPr preferRelativeResize="0"/>
            <p:nvPr/>
          </p:nvPicPr>
          <p:blipFill rotWithShape="1">
            <a:blip r:embed="rId4">
              <a:alphaModFix/>
            </a:blip>
            <a:srcRect t="30929" b="41926"/>
            <a:stretch/>
          </p:blipFill>
          <p:spPr>
            <a:xfrm>
              <a:off x="8266888" y="6385213"/>
              <a:ext cx="1210107" cy="328481"/>
            </a:xfrm>
            <a:prstGeom prst="rect">
              <a:avLst/>
            </a:prstGeom>
            <a:noFill/>
            <a:ln>
              <a:noFill/>
            </a:ln>
          </p:spPr>
        </p:pic>
        <p:pic>
          <p:nvPicPr>
            <p:cNvPr id="128" name="Google Shape;128;p5" descr="En bild som visar ritning&#10;&#10;Automatiskt genererad beskrivning"/>
            <p:cNvPicPr preferRelativeResize="0"/>
            <p:nvPr/>
          </p:nvPicPr>
          <p:blipFill rotWithShape="1">
            <a:blip r:embed="rId5">
              <a:alphaModFix/>
            </a:blip>
            <a:srcRect/>
            <a:stretch/>
          </p:blipFill>
          <p:spPr>
            <a:xfrm>
              <a:off x="7109726" y="5870687"/>
              <a:ext cx="2469128" cy="451765"/>
            </a:xfrm>
            <a:prstGeom prst="rect">
              <a:avLst/>
            </a:prstGeom>
            <a:noFill/>
            <a:ln>
              <a:noFill/>
            </a:ln>
          </p:spPr>
        </p:pic>
      </p:grpSp>
      <p:sp>
        <p:nvSpPr>
          <p:cNvPr id="129" name="Google Shape;129;p5"/>
          <p:cNvSpPr txBox="1">
            <a:spLocks noGrp="1"/>
          </p:cNvSpPr>
          <p:nvPr>
            <p:ph type="subTitle" idx="1"/>
          </p:nvPr>
        </p:nvSpPr>
        <p:spPr>
          <a:xfrm>
            <a:off x="984738" y="1530950"/>
            <a:ext cx="10325687" cy="3723221"/>
          </a:xfrm>
          <a:prstGeom prst="rect">
            <a:avLst/>
          </a:prstGeom>
          <a:noFill/>
          <a:ln>
            <a:noFill/>
          </a:ln>
        </p:spPr>
        <p:txBody>
          <a:bodyPr spcFirstLastPara="1" wrap="square" lIns="91425" tIns="45700" rIns="91425" bIns="45700" anchor="t" anchorCtr="0">
            <a:noAutofit/>
          </a:bodyPr>
          <a:lstStyle/>
          <a:p>
            <a:pPr marL="0" lvl="0" indent="0" algn="l" rtl="0">
              <a:lnSpc>
                <a:spcPct val="140000"/>
              </a:lnSpc>
              <a:spcBef>
                <a:spcPts val="0"/>
              </a:spcBef>
              <a:spcAft>
                <a:spcPts val="0"/>
              </a:spcAft>
              <a:buSzPts val="1960"/>
              <a:buNone/>
            </a:pPr>
            <a:r>
              <a:rPr lang="sv-SE" sz="2000"/>
              <a:t>"Vi tror på en inkluderande kyrka - en kyrka som firar och bekräftar varje person och inte diskriminerar. Vi kommer att fortsätta att utmana kyrkan där den fortsätter att diskriminera människor på grund av funktionsvariationer, ekonomisk makt, etnicitet, kön, könsidentitet, intellektuella funktionsvariationer, psykisk hälsa, neuropsykiatriska funktionsnedsättningar eller sexualitet. Vi tror på en kyrka som välkomnar och tjänar alla människor i Jesu Kristi namn, som är trogen skriften, som försöker förkunna evangeliet på nytt för varje generation, och som i kraft av den Helige Ande, tillåter alla människor att förstå hur bred och lång och hög och djup Jesu Kristi kärlek är. ” </a:t>
            </a:r>
            <a:endParaRPr/>
          </a:p>
          <a:p>
            <a:pPr marL="0" lvl="0" indent="0" algn="l" rtl="0">
              <a:lnSpc>
                <a:spcPct val="140000"/>
              </a:lnSpc>
              <a:spcBef>
                <a:spcPts val="0"/>
              </a:spcBef>
              <a:spcAft>
                <a:spcPts val="0"/>
              </a:spcAft>
              <a:buSzPts val="1960"/>
              <a:buNone/>
            </a:pPr>
            <a:endParaRPr sz="2000"/>
          </a:p>
          <a:p>
            <a:pPr marL="0" lvl="0" indent="0" algn="l" rtl="0">
              <a:lnSpc>
                <a:spcPct val="140000"/>
              </a:lnSpc>
              <a:spcBef>
                <a:spcPts val="0"/>
              </a:spcBef>
              <a:spcAft>
                <a:spcPts val="0"/>
              </a:spcAft>
              <a:buSzPts val="1960"/>
              <a:buNone/>
            </a:pPr>
            <a:r>
              <a:rPr lang="sv-SE" sz="2000"/>
              <a:t>/utbildningsansvarigas egen översättning</a:t>
            </a:r>
            <a:endParaRPr sz="20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7"/>
          <p:cNvSpPr/>
          <p:nvPr/>
        </p:nvSpPr>
        <p:spPr>
          <a:xfrm>
            <a:off x="0" y="5673816"/>
            <a:ext cx="7363450" cy="1338690"/>
          </a:xfrm>
          <a:prstGeom prst="rect">
            <a:avLst/>
          </a:prstGeom>
          <a:solidFill>
            <a:srgbClr val="C9C9C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46" name="Google Shape;146;p7"/>
          <p:cNvSpPr/>
          <p:nvPr/>
        </p:nvSpPr>
        <p:spPr>
          <a:xfrm>
            <a:off x="0" y="10274"/>
            <a:ext cx="12358868" cy="5815615"/>
          </a:xfrm>
          <a:prstGeom prst="rect">
            <a:avLst/>
          </a:prstGeom>
          <a:solidFill>
            <a:srgbClr val="C9C9C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47" name="Google Shape;147;p7"/>
          <p:cNvSpPr txBox="1">
            <a:spLocks noGrp="1"/>
          </p:cNvSpPr>
          <p:nvPr>
            <p:ph type="ctrTitle"/>
          </p:nvPr>
        </p:nvSpPr>
        <p:spPr>
          <a:xfrm>
            <a:off x="-152400" y="224354"/>
            <a:ext cx="4712309" cy="70815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C00000"/>
              </a:buClr>
              <a:buSzPts val="4000"/>
              <a:buFont typeface="Calibri"/>
              <a:buNone/>
            </a:pPr>
            <a:r>
              <a:rPr lang="sv-SE" sz="4000" b="1" dirty="0">
                <a:solidFill>
                  <a:srgbClr val="C00000"/>
                </a:solidFill>
              </a:rPr>
              <a:t>Dagens upplägg</a:t>
            </a:r>
            <a:endParaRPr sz="4000" b="1" dirty="0">
              <a:solidFill>
                <a:srgbClr val="C00000"/>
              </a:solidFill>
            </a:endParaRPr>
          </a:p>
        </p:txBody>
      </p:sp>
      <p:grpSp>
        <p:nvGrpSpPr>
          <p:cNvPr id="148" name="Google Shape;148;p7"/>
          <p:cNvGrpSpPr/>
          <p:nvPr/>
        </p:nvGrpSpPr>
        <p:grpSpPr>
          <a:xfrm>
            <a:off x="7451494" y="5874026"/>
            <a:ext cx="4589230" cy="839668"/>
            <a:chOff x="7109726" y="5811495"/>
            <a:chExt cx="4930997" cy="902199"/>
          </a:xfrm>
        </p:grpSpPr>
        <p:pic>
          <p:nvPicPr>
            <p:cNvPr id="149" name="Google Shape;149;p7" descr="En bild som visar text&#10;&#10;Automatiskt genererad beskrivning"/>
            <p:cNvPicPr preferRelativeResize="0"/>
            <p:nvPr/>
          </p:nvPicPr>
          <p:blipFill rotWithShape="1">
            <a:blip r:embed="rId3">
              <a:alphaModFix/>
            </a:blip>
            <a:srcRect/>
            <a:stretch/>
          </p:blipFill>
          <p:spPr>
            <a:xfrm>
              <a:off x="9571596" y="5811495"/>
              <a:ext cx="2469127" cy="883906"/>
            </a:xfrm>
            <a:prstGeom prst="rect">
              <a:avLst/>
            </a:prstGeom>
            <a:noFill/>
            <a:ln>
              <a:noFill/>
            </a:ln>
          </p:spPr>
        </p:pic>
        <p:pic>
          <p:nvPicPr>
            <p:cNvPr id="150" name="Google Shape;150;p7" descr="En bild som visar text&#10;&#10;Automatiskt genererad beskrivning"/>
            <p:cNvPicPr preferRelativeResize="0"/>
            <p:nvPr/>
          </p:nvPicPr>
          <p:blipFill rotWithShape="1">
            <a:blip r:embed="rId4">
              <a:alphaModFix/>
            </a:blip>
            <a:srcRect t="30929" b="41926"/>
            <a:stretch/>
          </p:blipFill>
          <p:spPr>
            <a:xfrm>
              <a:off x="8266888" y="6385213"/>
              <a:ext cx="1210107" cy="328481"/>
            </a:xfrm>
            <a:prstGeom prst="rect">
              <a:avLst/>
            </a:prstGeom>
            <a:noFill/>
            <a:ln>
              <a:noFill/>
            </a:ln>
          </p:spPr>
        </p:pic>
        <p:pic>
          <p:nvPicPr>
            <p:cNvPr id="151" name="Google Shape;151;p7" descr="En bild som visar ritning&#10;&#10;Automatiskt genererad beskrivning"/>
            <p:cNvPicPr preferRelativeResize="0"/>
            <p:nvPr/>
          </p:nvPicPr>
          <p:blipFill rotWithShape="1">
            <a:blip r:embed="rId5">
              <a:alphaModFix/>
            </a:blip>
            <a:srcRect/>
            <a:stretch/>
          </p:blipFill>
          <p:spPr>
            <a:xfrm>
              <a:off x="7109726" y="5870687"/>
              <a:ext cx="2469128" cy="451765"/>
            </a:xfrm>
            <a:prstGeom prst="rect">
              <a:avLst/>
            </a:prstGeom>
            <a:noFill/>
            <a:ln>
              <a:noFill/>
            </a:ln>
          </p:spPr>
        </p:pic>
      </p:grpSp>
      <p:sp>
        <p:nvSpPr>
          <p:cNvPr id="152" name="Google Shape;152;p7"/>
          <p:cNvSpPr txBox="1">
            <a:spLocks noGrp="1"/>
          </p:cNvSpPr>
          <p:nvPr>
            <p:ph type="subTitle" idx="1"/>
          </p:nvPr>
        </p:nvSpPr>
        <p:spPr>
          <a:xfrm>
            <a:off x="468513" y="1292763"/>
            <a:ext cx="12714513" cy="4747206"/>
          </a:xfrm>
          <a:prstGeom prst="rect">
            <a:avLst/>
          </a:prstGeom>
          <a:noFill/>
          <a:ln>
            <a:noFill/>
          </a:ln>
        </p:spPr>
        <p:txBody>
          <a:bodyPr spcFirstLastPara="1" wrap="square" lIns="91425" tIns="45700" rIns="91425" bIns="45700" anchor="t" anchorCtr="0">
            <a:noAutofit/>
          </a:bodyPr>
          <a:lstStyle/>
          <a:p>
            <a:pPr marL="0" indent="0" algn="l">
              <a:lnSpc>
                <a:spcPct val="87000"/>
              </a:lnSpc>
              <a:spcBef>
                <a:spcPts val="1800"/>
              </a:spcBef>
              <a:buSzPts val="2029"/>
            </a:pPr>
            <a:r>
              <a:rPr lang="sv-SE" sz="1800" dirty="0">
                <a:effectLst/>
                <a:latin typeface="Calibri" panose="020F0502020204030204" pitchFamily="34" charset="0"/>
                <a:ea typeface="Calibri" panose="020F0502020204030204" pitchFamily="34" charset="0"/>
              </a:rPr>
              <a:t>09:00            	Välkomna och presentation av dagens tema</a:t>
            </a:r>
            <a:r>
              <a:rPr lang="sv-SE" sz="1800" dirty="0">
                <a:latin typeface="Calibri" panose="020F0502020204030204" pitchFamily="34" charset="0"/>
                <a:ea typeface="Calibri" panose="020F0502020204030204" pitchFamily="34" charset="0"/>
              </a:rPr>
              <a:t> och</a:t>
            </a:r>
            <a:r>
              <a:rPr lang="sv-SE" sz="1800" dirty="0">
                <a:effectLst/>
                <a:latin typeface="Calibri" panose="020F0502020204030204" pitchFamily="34" charset="0"/>
                <a:ea typeface="Calibri" panose="020F0502020204030204" pitchFamily="34" charset="0"/>
              </a:rPr>
              <a:t> upplägg. </a:t>
            </a:r>
            <a:endParaRPr lang="sv-SE" sz="1800" dirty="0">
              <a:effectLst/>
              <a:latin typeface="Times New Roman" panose="02020603050405020304" pitchFamily="18" charset="0"/>
              <a:ea typeface="Times New Roman" panose="02020603050405020304" pitchFamily="18" charset="0"/>
            </a:endParaRPr>
          </a:p>
          <a:p>
            <a:pPr marL="0" indent="0" algn="l">
              <a:lnSpc>
                <a:spcPct val="87000"/>
              </a:lnSpc>
              <a:spcBef>
                <a:spcPts val="1800"/>
              </a:spcBef>
              <a:buSzPts val="2029"/>
            </a:pPr>
            <a:r>
              <a:rPr lang="sv-SE" sz="1800" dirty="0">
                <a:effectLst/>
                <a:latin typeface="Calibri" panose="020F0502020204030204" pitchFamily="34" charset="0"/>
                <a:ea typeface="Calibri" panose="020F0502020204030204" pitchFamily="34" charset="0"/>
              </a:rPr>
              <a:t>09:15            	Gruppsamtal i smågrupper utifrån boken “Mental Health” av Jean </a:t>
            </a:r>
            <a:r>
              <a:rPr lang="sv-SE" sz="1800" dirty="0" err="1">
                <a:effectLst/>
                <a:latin typeface="Calibri" panose="020F0502020204030204" pitchFamily="34" charset="0"/>
                <a:ea typeface="Calibri" panose="020F0502020204030204" pitchFamily="34" charset="0"/>
              </a:rPr>
              <a:t>Vanier</a:t>
            </a:r>
            <a:r>
              <a:rPr lang="sv-SE" sz="1800" dirty="0">
                <a:effectLst/>
                <a:latin typeface="Calibri" panose="020F0502020204030204" pitchFamily="34" charset="0"/>
                <a:ea typeface="Calibri" panose="020F0502020204030204" pitchFamily="34" charset="0"/>
              </a:rPr>
              <a:t> och John </a:t>
            </a:r>
            <a:r>
              <a:rPr lang="sv-SE" sz="1800" dirty="0" err="1">
                <a:effectLst/>
                <a:latin typeface="Calibri" panose="020F0502020204030204" pitchFamily="34" charset="0"/>
                <a:ea typeface="Calibri" panose="020F0502020204030204" pitchFamily="34" charset="0"/>
              </a:rPr>
              <a:t>Swinton</a:t>
            </a:r>
            <a:endParaRPr lang="sv-SE" sz="1800" dirty="0">
              <a:effectLst/>
              <a:latin typeface="Times New Roman" panose="02020603050405020304" pitchFamily="18" charset="0"/>
              <a:ea typeface="Times New Roman" panose="02020603050405020304" pitchFamily="18" charset="0"/>
            </a:endParaRPr>
          </a:p>
          <a:p>
            <a:pPr marL="0" lvl="0" indent="0" algn="l" rtl="0">
              <a:lnSpc>
                <a:spcPct val="87000"/>
              </a:lnSpc>
              <a:spcBef>
                <a:spcPts val="1800"/>
              </a:spcBef>
              <a:spcAft>
                <a:spcPts val="0"/>
              </a:spcAft>
              <a:buClr>
                <a:schemeClr val="dk1"/>
              </a:buClr>
              <a:buSzPts val="2029"/>
              <a:buNone/>
            </a:pPr>
            <a:r>
              <a:rPr lang="sv-SE" sz="1800" dirty="0">
                <a:effectLst/>
                <a:latin typeface="Calibri" panose="020F0502020204030204" pitchFamily="34" charset="0"/>
                <a:ea typeface="Calibri" panose="020F0502020204030204" pitchFamily="34" charset="0"/>
              </a:rPr>
              <a:t>09:40           	Paus </a:t>
            </a:r>
          </a:p>
          <a:p>
            <a:pPr marL="0" indent="0" algn="l">
              <a:lnSpc>
                <a:spcPct val="87000"/>
              </a:lnSpc>
              <a:spcBef>
                <a:spcPts val="1800"/>
              </a:spcBef>
              <a:buSzPts val="2029"/>
            </a:pPr>
            <a:r>
              <a:rPr lang="sv-SE" sz="1800" dirty="0">
                <a:effectLst/>
                <a:latin typeface="Calibri" panose="020F0502020204030204" pitchFamily="34" charset="0"/>
                <a:ea typeface="Calibri" panose="020F0502020204030204" pitchFamily="34" charset="0"/>
              </a:rPr>
              <a:t>09:45            	Föreläsning med Carin </a:t>
            </a:r>
            <a:r>
              <a:rPr lang="sv-SE" sz="1800" dirty="0" err="1">
                <a:effectLst/>
                <a:latin typeface="Calibri" panose="020F0502020204030204" pitchFamily="34" charset="0"/>
                <a:ea typeface="Calibri" panose="020F0502020204030204" pitchFamily="34" charset="0"/>
              </a:rPr>
              <a:t>Åblad</a:t>
            </a:r>
            <a:r>
              <a:rPr lang="sv-SE" sz="1800" dirty="0">
                <a:effectLst/>
                <a:latin typeface="Calibri" panose="020F0502020204030204" pitchFamily="34" charset="0"/>
                <a:ea typeface="Calibri" panose="020F0502020204030204" pitchFamily="34" charset="0"/>
              </a:rPr>
              <a:t> Lundström</a:t>
            </a:r>
            <a:endParaRPr lang="sv-SE" sz="1800" dirty="0">
              <a:effectLst/>
              <a:latin typeface="Times New Roman" panose="02020603050405020304" pitchFamily="18" charset="0"/>
              <a:ea typeface="Times New Roman" panose="02020603050405020304" pitchFamily="18" charset="0"/>
            </a:endParaRPr>
          </a:p>
          <a:p>
            <a:pPr marL="0" indent="0" algn="l">
              <a:lnSpc>
                <a:spcPct val="87000"/>
              </a:lnSpc>
              <a:spcBef>
                <a:spcPts val="1800"/>
              </a:spcBef>
              <a:buSzPts val="2029"/>
            </a:pPr>
            <a:r>
              <a:rPr lang="sv-SE" sz="1800" dirty="0">
                <a:effectLst/>
                <a:latin typeface="Calibri" panose="020F0502020204030204" pitchFamily="34" charset="0"/>
                <a:ea typeface="Calibri" panose="020F0502020204030204" pitchFamily="34" charset="0"/>
              </a:rPr>
              <a:t>10:30		Paus </a:t>
            </a:r>
            <a:endParaRPr lang="sv-SE" sz="1800" dirty="0">
              <a:effectLst/>
              <a:latin typeface="Times New Roman" panose="02020603050405020304" pitchFamily="18" charset="0"/>
              <a:ea typeface="Times New Roman" panose="02020603050405020304" pitchFamily="18" charset="0"/>
            </a:endParaRPr>
          </a:p>
          <a:p>
            <a:pPr marL="0" indent="0" algn="l">
              <a:lnSpc>
                <a:spcPct val="87000"/>
              </a:lnSpc>
              <a:spcBef>
                <a:spcPts val="1800"/>
              </a:spcBef>
              <a:buSzPts val="2029"/>
            </a:pPr>
            <a:r>
              <a:rPr lang="sv-SE" sz="1800" dirty="0">
                <a:effectLst/>
                <a:latin typeface="Calibri" panose="020F0502020204030204" pitchFamily="34" charset="0"/>
                <a:ea typeface="Calibri" panose="020F0502020204030204" pitchFamily="34" charset="0"/>
              </a:rPr>
              <a:t>10:40		Film – Silvia och Lorentz</a:t>
            </a:r>
            <a:endParaRPr lang="sv-SE" sz="1800" dirty="0">
              <a:effectLst/>
              <a:latin typeface="Times New Roman" panose="02020603050405020304" pitchFamily="18" charset="0"/>
              <a:ea typeface="Times New Roman" panose="02020603050405020304" pitchFamily="18" charset="0"/>
            </a:endParaRPr>
          </a:p>
          <a:p>
            <a:pPr marL="0" indent="0" algn="l">
              <a:lnSpc>
                <a:spcPct val="87000"/>
              </a:lnSpc>
              <a:spcBef>
                <a:spcPts val="1800"/>
              </a:spcBef>
              <a:buSzPts val="2029"/>
            </a:pPr>
            <a:r>
              <a:rPr lang="sv-SE" sz="1800" dirty="0">
                <a:effectLst/>
                <a:latin typeface="Calibri" panose="020F0502020204030204" pitchFamily="34" charset="0"/>
                <a:ea typeface="Calibri" panose="020F0502020204030204" pitchFamily="34" charset="0"/>
              </a:rPr>
              <a:t>11:00		paus</a:t>
            </a:r>
            <a:endParaRPr lang="sv-SE" sz="1800" dirty="0">
              <a:effectLst/>
              <a:latin typeface="Times New Roman" panose="02020603050405020304" pitchFamily="18" charset="0"/>
              <a:ea typeface="Times New Roman" panose="02020603050405020304" pitchFamily="18" charset="0"/>
            </a:endParaRPr>
          </a:p>
          <a:p>
            <a:pPr marL="0" indent="0" algn="l">
              <a:lnSpc>
                <a:spcPct val="87000"/>
              </a:lnSpc>
              <a:spcBef>
                <a:spcPts val="1800"/>
              </a:spcBef>
              <a:buSzPts val="2029"/>
            </a:pPr>
            <a:r>
              <a:rPr lang="sv-SE" sz="1800" dirty="0">
                <a:effectLst/>
                <a:latin typeface="Calibri" panose="020F0502020204030204" pitchFamily="34" charset="0"/>
                <a:ea typeface="Calibri" panose="020F0502020204030204" pitchFamily="34" charset="0"/>
              </a:rPr>
              <a:t>11:15            	Samtal i grupper utifrån föreläsningen med Carin och filmen. </a:t>
            </a:r>
          </a:p>
          <a:p>
            <a:pPr marL="0" indent="0" algn="l">
              <a:lnSpc>
                <a:spcPct val="87000"/>
              </a:lnSpc>
              <a:spcBef>
                <a:spcPts val="1800"/>
              </a:spcBef>
              <a:buSzPts val="2029"/>
            </a:pPr>
            <a:r>
              <a:rPr lang="sv-SE" sz="1800" dirty="0">
                <a:effectLst/>
                <a:latin typeface="Calibri" panose="020F0502020204030204" pitchFamily="34" charset="0"/>
                <a:ea typeface="Calibri" panose="020F0502020204030204" pitchFamily="34" charset="0"/>
              </a:rPr>
              <a:t>11:45            	Hemuppgift delas, datum/tema/föreläsare till nästa gång, bön. 	</a:t>
            </a:r>
            <a:endParaRPr lang="sv-SE" sz="1800" dirty="0">
              <a:latin typeface="Times New Roman" panose="02020603050405020304" pitchFamily="18" charset="0"/>
              <a:ea typeface="Calibri" panose="020F0502020204030204" pitchFamily="34" charset="0"/>
            </a:endParaRPr>
          </a:p>
          <a:p>
            <a:pPr marL="0" indent="0" algn="l">
              <a:lnSpc>
                <a:spcPct val="87000"/>
              </a:lnSpc>
              <a:spcBef>
                <a:spcPts val="1800"/>
              </a:spcBef>
              <a:buSzPts val="2029"/>
            </a:pPr>
            <a:r>
              <a:rPr lang="sv-SE" sz="1800" dirty="0">
                <a:effectLst/>
                <a:latin typeface="Calibri" panose="020F0502020204030204" pitchFamily="34" charset="0"/>
                <a:ea typeface="Calibri" panose="020F0502020204030204" pitchFamily="34" charset="0"/>
              </a:rPr>
              <a:t>12:00            	Slut</a:t>
            </a:r>
            <a:endParaRPr lang="sv-SE" sz="1800" dirty="0">
              <a:effectLst/>
              <a:latin typeface="Times New Roman" panose="02020603050405020304" pitchFamily="18" charset="0"/>
              <a:ea typeface="Times New Roman" panose="02020603050405020304" pitchFamily="18" charset="0"/>
            </a:endParaRPr>
          </a:p>
          <a:p>
            <a:pPr marL="0" lvl="0" indent="0" algn="l" rtl="0">
              <a:lnSpc>
                <a:spcPct val="87000"/>
              </a:lnSpc>
              <a:spcBef>
                <a:spcPts val="1800"/>
              </a:spcBef>
              <a:spcAft>
                <a:spcPts val="0"/>
              </a:spcAft>
              <a:buClr>
                <a:schemeClr val="dk1"/>
              </a:buClr>
              <a:buSzPts val="2029"/>
              <a:buNone/>
            </a:pPr>
            <a:endParaRPr lang="sv-SE" sz="1800" dirty="0"/>
          </a:p>
          <a:p>
            <a:pPr marL="0" lvl="0" indent="0" algn="l" rtl="0">
              <a:lnSpc>
                <a:spcPct val="70000"/>
              </a:lnSpc>
              <a:spcBef>
                <a:spcPts val="1800"/>
              </a:spcBef>
              <a:spcAft>
                <a:spcPts val="0"/>
              </a:spcAft>
              <a:buClr>
                <a:schemeClr val="dk1"/>
              </a:buClr>
              <a:buSzPts val="1960"/>
              <a:buNone/>
            </a:pPr>
            <a:endParaRPr sz="1960" b="1" dirty="0">
              <a:latin typeface="Calibri"/>
              <a:ea typeface="Calibri"/>
              <a:cs typeface="Calibri"/>
              <a:sym typeface="Calibri"/>
            </a:endParaRPr>
          </a:p>
          <a:p>
            <a:pPr marL="0" lvl="0" indent="0" algn="l" rtl="0">
              <a:lnSpc>
                <a:spcPct val="70000"/>
              </a:lnSpc>
              <a:spcBef>
                <a:spcPts val="1000"/>
              </a:spcBef>
              <a:spcAft>
                <a:spcPts val="0"/>
              </a:spcAft>
              <a:buClr>
                <a:schemeClr val="dk1"/>
              </a:buClr>
              <a:buSzPts val="1960"/>
              <a:buNone/>
            </a:pPr>
            <a:endParaRPr sz="1960" b="1" dirty="0">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8"/>
          <p:cNvSpPr/>
          <p:nvPr/>
        </p:nvSpPr>
        <p:spPr>
          <a:xfrm>
            <a:off x="0" y="1"/>
            <a:ext cx="12358868" cy="5815613"/>
          </a:xfrm>
          <a:prstGeom prst="rect">
            <a:avLst/>
          </a:prstGeom>
          <a:solidFill>
            <a:srgbClr val="C9C9C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58" name="Google Shape;158;p8"/>
          <p:cNvSpPr txBox="1">
            <a:spLocks noGrp="1"/>
          </p:cNvSpPr>
          <p:nvPr>
            <p:ph type="ctrTitle"/>
          </p:nvPr>
        </p:nvSpPr>
        <p:spPr>
          <a:xfrm>
            <a:off x="174170" y="-108860"/>
            <a:ext cx="4243649" cy="1139329"/>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C00000"/>
              </a:buClr>
              <a:buSzPts val="4000"/>
              <a:buFont typeface="Calibri"/>
              <a:buNone/>
            </a:pPr>
            <a:r>
              <a:rPr lang="sv-SE" sz="4000" b="1">
                <a:solidFill>
                  <a:srgbClr val="C00000"/>
                </a:solidFill>
              </a:rPr>
              <a:t>Att tänka på…</a:t>
            </a:r>
            <a:endParaRPr sz="4000" b="1">
              <a:solidFill>
                <a:srgbClr val="C00000"/>
              </a:solidFill>
            </a:endParaRPr>
          </a:p>
        </p:txBody>
      </p:sp>
      <p:grpSp>
        <p:nvGrpSpPr>
          <p:cNvPr id="159" name="Google Shape;159;p8"/>
          <p:cNvGrpSpPr/>
          <p:nvPr/>
        </p:nvGrpSpPr>
        <p:grpSpPr>
          <a:xfrm>
            <a:off x="7451494" y="5874026"/>
            <a:ext cx="4589230" cy="839668"/>
            <a:chOff x="7109726" y="5811495"/>
            <a:chExt cx="4930997" cy="902199"/>
          </a:xfrm>
        </p:grpSpPr>
        <p:pic>
          <p:nvPicPr>
            <p:cNvPr id="160" name="Google Shape;160;p8" descr="En bild som visar text&#10;&#10;Automatiskt genererad beskrivning"/>
            <p:cNvPicPr preferRelativeResize="0"/>
            <p:nvPr/>
          </p:nvPicPr>
          <p:blipFill rotWithShape="1">
            <a:blip r:embed="rId3">
              <a:alphaModFix/>
            </a:blip>
            <a:srcRect/>
            <a:stretch/>
          </p:blipFill>
          <p:spPr>
            <a:xfrm>
              <a:off x="9571596" y="5811495"/>
              <a:ext cx="2469127" cy="883906"/>
            </a:xfrm>
            <a:prstGeom prst="rect">
              <a:avLst/>
            </a:prstGeom>
            <a:noFill/>
            <a:ln>
              <a:noFill/>
            </a:ln>
          </p:spPr>
        </p:pic>
        <p:pic>
          <p:nvPicPr>
            <p:cNvPr id="161" name="Google Shape;161;p8" descr="En bild som visar text&#10;&#10;Automatiskt genererad beskrivning"/>
            <p:cNvPicPr preferRelativeResize="0"/>
            <p:nvPr/>
          </p:nvPicPr>
          <p:blipFill rotWithShape="1">
            <a:blip r:embed="rId4">
              <a:alphaModFix/>
            </a:blip>
            <a:srcRect t="30929" b="41926"/>
            <a:stretch/>
          </p:blipFill>
          <p:spPr>
            <a:xfrm>
              <a:off x="8266888" y="6385213"/>
              <a:ext cx="1210107" cy="328481"/>
            </a:xfrm>
            <a:prstGeom prst="rect">
              <a:avLst/>
            </a:prstGeom>
            <a:noFill/>
            <a:ln>
              <a:noFill/>
            </a:ln>
          </p:spPr>
        </p:pic>
        <p:pic>
          <p:nvPicPr>
            <p:cNvPr id="162" name="Google Shape;162;p8" descr="En bild som visar ritning&#10;&#10;Automatiskt genererad beskrivning"/>
            <p:cNvPicPr preferRelativeResize="0"/>
            <p:nvPr/>
          </p:nvPicPr>
          <p:blipFill rotWithShape="1">
            <a:blip r:embed="rId5">
              <a:alphaModFix/>
            </a:blip>
            <a:srcRect/>
            <a:stretch/>
          </p:blipFill>
          <p:spPr>
            <a:xfrm>
              <a:off x="7109726" y="5870687"/>
              <a:ext cx="2469128" cy="451765"/>
            </a:xfrm>
            <a:prstGeom prst="rect">
              <a:avLst/>
            </a:prstGeom>
            <a:noFill/>
            <a:ln>
              <a:noFill/>
            </a:ln>
          </p:spPr>
        </p:pic>
      </p:grpSp>
      <p:sp>
        <p:nvSpPr>
          <p:cNvPr id="163" name="Google Shape;163;p8"/>
          <p:cNvSpPr txBox="1">
            <a:spLocks noGrp="1"/>
          </p:cNvSpPr>
          <p:nvPr>
            <p:ph type="subTitle" idx="1"/>
          </p:nvPr>
        </p:nvSpPr>
        <p:spPr>
          <a:xfrm>
            <a:off x="694837" y="1242547"/>
            <a:ext cx="10822249" cy="4204322"/>
          </a:xfrm>
          <a:prstGeom prst="rect">
            <a:avLst/>
          </a:prstGeom>
          <a:noFill/>
          <a:ln>
            <a:noFill/>
          </a:ln>
        </p:spPr>
        <p:txBody>
          <a:bodyPr spcFirstLastPara="1" wrap="square" lIns="91425" tIns="45700" rIns="91425" bIns="45700" anchor="t" anchorCtr="0">
            <a:noAutofit/>
          </a:bodyPr>
          <a:lstStyle/>
          <a:p>
            <a:pPr marL="457200" lvl="0" indent="-457200" algn="l" rtl="0">
              <a:lnSpc>
                <a:spcPct val="150000"/>
              </a:lnSpc>
              <a:spcBef>
                <a:spcPts val="0"/>
              </a:spcBef>
              <a:spcAft>
                <a:spcPts val="0"/>
              </a:spcAft>
              <a:buClr>
                <a:schemeClr val="dk1"/>
              </a:buClr>
              <a:buSzPts val="2800"/>
              <a:buFont typeface="Arial"/>
              <a:buChar char="•"/>
            </a:pPr>
            <a:r>
              <a:rPr lang="sv-SE"/>
              <a:t>Vi är många – kom ihåg att ha mikrofonen avstängd förutom i grupprummen. </a:t>
            </a:r>
            <a:endParaRPr/>
          </a:p>
          <a:p>
            <a:pPr marL="457200" lvl="0" indent="-457200" algn="l" rtl="0">
              <a:lnSpc>
                <a:spcPct val="150000"/>
              </a:lnSpc>
              <a:spcBef>
                <a:spcPts val="1000"/>
              </a:spcBef>
              <a:spcAft>
                <a:spcPts val="0"/>
              </a:spcAft>
              <a:buClr>
                <a:schemeClr val="dk1"/>
              </a:buClr>
              <a:buSzPts val="2800"/>
              <a:buFont typeface="Arial"/>
              <a:buChar char="•"/>
            </a:pPr>
            <a:r>
              <a:rPr lang="sv-SE"/>
              <a:t>Alla samtal sker i grupprum på Zoom och såklart med kollegor på hemmaplan. </a:t>
            </a:r>
            <a:endParaRPr/>
          </a:p>
          <a:p>
            <a:pPr marL="457200" lvl="0" indent="-457200" algn="l" rtl="0">
              <a:lnSpc>
                <a:spcPct val="150000"/>
              </a:lnSpc>
              <a:spcBef>
                <a:spcPts val="1000"/>
              </a:spcBef>
              <a:spcAft>
                <a:spcPts val="0"/>
              </a:spcAft>
              <a:buClr>
                <a:schemeClr val="dk1"/>
              </a:buClr>
              <a:buSzPts val="2800"/>
              <a:buFont typeface="Arial"/>
              <a:buChar char="•"/>
            </a:pPr>
            <a:r>
              <a:rPr lang="sv-SE"/>
              <a:t>Chatten används enbart för tekniska frågor och då utbildningsledningen uppmuntrar till det. </a:t>
            </a:r>
            <a:endParaRPr/>
          </a:p>
          <a:p>
            <a:pPr marL="457200" lvl="0" indent="-457200" algn="l" rtl="0">
              <a:lnSpc>
                <a:spcPct val="150000"/>
              </a:lnSpc>
              <a:spcBef>
                <a:spcPts val="1000"/>
              </a:spcBef>
              <a:spcAft>
                <a:spcPts val="0"/>
              </a:spcAft>
              <a:buClr>
                <a:schemeClr val="dk1"/>
              </a:buClr>
              <a:buSzPts val="2800"/>
              <a:buFont typeface="Arial"/>
              <a:buChar char="•"/>
            </a:pPr>
            <a:r>
              <a:rPr lang="sv-SE"/>
              <a:t>Idéer, tankar, frågor och feedback – maila utbildningsledningen!</a:t>
            </a:r>
            <a:endParaRPr/>
          </a:p>
          <a:p>
            <a:pPr marL="457200" lvl="0" indent="-457200" algn="l" rtl="0">
              <a:lnSpc>
                <a:spcPct val="150000"/>
              </a:lnSpc>
              <a:spcBef>
                <a:spcPts val="1000"/>
              </a:spcBef>
              <a:spcAft>
                <a:spcPts val="0"/>
              </a:spcAft>
              <a:buClr>
                <a:schemeClr val="dk1"/>
              </a:buClr>
              <a:buSzPts val="2800"/>
              <a:buFont typeface="Arial"/>
              <a:buChar char="•"/>
            </a:pPr>
            <a:r>
              <a:rPr lang="sv-SE"/>
              <a:t>Info, länkar och mailadresser hittar du på:</a:t>
            </a:r>
            <a:endParaRPr/>
          </a:p>
          <a:p>
            <a:pPr marL="0" lvl="0" indent="0" algn="l" rtl="0">
              <a:lnSpc>
                <a:spcPct val="150000"/>
              </a:lnSpc>
              <a:spcBef>
                <a:spcPts val="1000"/>
              </a:spcBef>
              <a:spcAft>
                <a:spcPts val="0"/>
              </a:spcAft>
              <a:buClr>
                <a:schemeClr val="dk1"/>
              </a:buClr>
              <a:buSzPts val="2800"/>
              <a:buNone/>
            </a:pPr>
            <a:r>
              <a:rPr lang="sv-SE" u="sng">
                <a:solidFill>
                  <a:schemeClr val="hlink"/>
                </a:solidFill>
                <a:latin typeface="Calibri"/>
                <a:ea typeface="Calibri"/>
                <a:cs typeface="Calibri"/>
                <a:sym typeface="Calibri"/>
                <a:hlinkClick r:id="rId6"/>
              </a:rPr>
              <a:t>https://www.svenskakyrkan.se/framtidenborhososs/finns-det-rum-for-mig</a:t>
            </a:r>
            <a:r>
              <a:rPr lang="sv-SE">
                <a:latin typeface="Calibri"/>
                <a:ea typeface="Calibri"/>
                <a:cs typeface="Calibri"/>
                <a:sym typeface="Calibri"/>
              </a:rPr>
              <a:t> </a:t>
            </a:r>
            <a:endParaRPr/>
          </a:p>
          <a:p>
            <a:pPr marL="0" lvl="0" indent="0" algn="l" rtl="0">
              <a:lnSpc>
                <a:spcPct val="90000"/>
              </a:lnSpc>
              <a:spcBef>
                <a:spcPts val="1000"/>
              </a:spcBef>
              <a:spcAft>
                <a:spcPts val="0"/>
              </a:spcAft>
              <a:buClr>
                <a:schemeClr val="dk1"/>
              </a:buClr>
              <a:buSzPts val="2800"/>
              <a:buNone/>
            </a:pPr>
            <a:endParaRPr sz="2800" b="1">
              <a:latin typeface="Calibri"/>
              <a:ea typeface="Calibri"/>
              <a:cs typeface="Calibri"/>
              <a:sym typeface="Calibri"/>
            </a:endParaRPr>
          </a:p>
          <a:p>
            <a:pPr marL="0" lvl="0" indent="0" algn="l" rtl="0">
              <a:lnSpc>
                <a:spcPct val="90000"/>
              </a:lnSpc>
              <a:spcBef>
                <a:spcPts val="1000"/>
              </a:spcBef>
              <a:spcAft>
                <a:spcPts val="0"/>
              </a:spcAft>
              <a:buClr>
                <a:schemeClr val="dk1"/>
              </a:buClr>
              <a:buSzPts val="2800"/>
              <a:buNone/>
            </a:pPr>
            <a:endParaRPr sz="2800" b="1">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8"/>
          <p:cNvSpPr/>
          <p:nvPr/>
        </p:nvSpPr>
        <p:spPr>
          <a:xfrm>
            <a:off x="0" y="1"/>
            <a:ext cx="12358868" cy="5815613"/>
          </a:xfrm>
          <a:prstGeom prst="rect">
            <a:avLst/>
          </a:prstGeom>
          <a:solidFill>
            <a:srgbClr val="C9C9C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58" name="Google Shape;158;p8"/>
          <p:cNvSpPr txBox="1">
            <a:spLocks noGrp="1"/>
          </p:cNvSpPr>
          <p:nvPr>
            <p:ph type="ctrTitle"/>
          </p:nvPr>
        </p:nvSpPr>
        <p:spPr>
          <a:xfrm>
            <a:off x="174170" y="-108860"/>
            <a:ext cx="4243649" cy="1139329"/>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C00000"/>
              </a:buClr>
              <a:buSzPts val="4000"/>
              <a:buFont typeface="Calibri"/>
              <a:buNone/>
            </a:pPr>
            <a:r>
              <a:rPr lang="sv-SE" sz="4000" b="1" dirty="0">
                <a:solidFill>
                  <a:srgbClr val="C00000"/>
                </a:solidFill>
              </a:rPr>
              <a:t>Om litteraturen</a:t>
            </a:r>
            <a:endParaRPr sz="4000" b="1" dirty="0">
              <a:solidFill>
                <a:srgbClr val="C00000"/>
              </a:solidFill>
            </a:endParaRPr>
          </a:p>
        </p:txBody>
      </p:sp>
      <p:grpSp>
        <p:nvGrpSpPr>
          <p:cNvPr id="159" name="Google Shape;159;p8"/>
          <p:cNvGrpSpPr/>
          <p:nvPr/>
        </p:nvGrpSpPr>
        <p:grpSpPr>
          <a:xfrm>
            <a:off x="7451494" y="5874026"/>
            <a:ext cx="4589230" cy="839668"/>
            <a:chOff x="7109726" y="5811495"/>
            <a:chExt cx="4930997" cy="902199"/>
          </a:xfrm>
        </p:grpSpPr>
        <p:pic>
          <p:nvPicPr>
            <p:cNvPr id="160" name="Google Shape;160;p8" descr="En bild som visar text&#10;&#10;Automatiskt genererad beskrivning"/>
            <p:cNvPicPr preferRelativeResize="0"/>
            <p:nvPr/>
          </p:nvPicPr>
          <p:blipFill rotWithShape="1">
            <a:blip r:embed="rId3">
              <a:alphaModFix/>
            </a:blip>
            <a:srcRect/>
            <a:stretch/>
          </p:blipFill>
          <p:spPr>
            <a:xfrm>
              <a:off x="9571596" y="5811495"/>
              <a:ext cx="2469127" cy="883906"/>
            </a:xfrm>
            <a:prstGeom prst="rect">
              <a:avLst/>
            </a:prstGeom>
            <a:noFill/>
            <a:ln>
              <a:noFill/>
            </a:ln>
          </p:spPr>
        </p:pic>
        <p:pic>
          <p:nvPicPr>
            <p:cNvPr id="161" name="Google Shape;161;p8" descr="En bild som visar text&#10;&#10;Automatiskt genererad beskrivning"/>
            <p:cNvPicPr preferRelativeResize="0"/>
            <p:nvPr/>
          </p:nvPicPr>
          <p:blipFill rotWithShape="1">
            <a:blip r:embed="rId4">
              <a:alphaModFix/>
            </a:blip>
            <a:srcRect t="30929" b="41926"/>
            <a:stretch/>
          </p:blipFill>
          <p:spPr>
            <a:xfrm>
              <a:off x="8266888" y="6385213"/>
              <a:ext cx="1210107" cy="328481"/>
            </a:xfrm>
            <a:prstGeom prst="rect">
              <a:avLst/>
            </a:prstGeom>
            <a:noFill/>
            <a:ln>
              <a:noFill/>
            </a:ln>
          </p:spPr>
        </p:pic>
        <p:pic>
          <p:nvPicPr>
            <p:cNvPr id="162" name="Google Shape;162;p8" descr="En bild som visar ritning&#10;&#10;Automatiskt genererad beskrivning"/>
            <p:cNvPicPr preferRelativeResize="0"/>
            <p:nvPr/>
          </p:nvPicPr>
          <p:blipFill rotWithShape="1">
            <a:blip r:embed="rId5">
              <a:alphaModFix/>
            </a:blip>
            <a:srcRect/>
            <a:stretch/>
          </p:blipFill>
          <p:spPr>
            <a:xfrm>
              <a:off x="7109726" y="5870687"/>
              <a:ext cx="2469128" cy="451765"/>
            </a:xfrm>
            <a:prstGeom prst="rect">
              <a:avLst/>
            </a:prstGeom>
            <a:noFill/>
            <a:ln>
              <a:noFill/>
            </a:ln>
          </p:spPr>
        </p:pic>
      </p:grpSp>
      <p:sp>
        <p:nvSpPr>
          <p:cNvPr id="163" name="Google Shape;163;p8"/>
          <p:cNvSpPr txBox="1">
            <a:spLocks noGrp="1"/>
          </p:cNvSpPr>
          <p:nvPr>
            <p:ph type="subTitle" idx="1"/>
          </p:nvPr>
        </p:nvSpPr>
        <p:spPr>
          <a:xfrm>
            <a:off x="694837" y="1242547"/>
            <a:ext cx="10822249" cy="4204322"/>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1000"/>
              </a:spcBef>
              <a:spcAft>
                <a:spcPts val="0"/>
              </a:spcAft>
              <a:buClr>
                <a:schemeClr val="dk1"/>
              </a:buClr>
              <a:buSzPts val="2800"/>
              <a:buNone/>
            </a:pPr>
            <a:r>
              <a:rPr lang="sv-SE" sz="2800" b="1" dirty="0">
                <a:latin typeface="Calibri"/>
                <a:ea typeface="Calibri"/>
                <a:cs typeface="Calibri"/>
                <a:sym typeface="Calibri"/>
              </a:rPr>
              <a:t>Inledning</a:t>
            </a:r>
          </a:p>
          <a:p>
            <a:pPr marL="0" lvl="0" indent="0" algn="l" rtl="0">
              <a:lnSpc>
                <a:spcPct val="90000"/>
              </a:lnSpc>
              <a:spcBef>
                <a:spcPts val="1000"/>
              </a:spcBef>
              <a:spcAft>
                <a:spcPts val="0"/>
              </a:spcAft>
              <a:buClr>
                <a:schemeClr val="dk1"/>
              </a:buClr>
              <a:buSzPts val="2800"/>
              <a:buNone/>
            </a:pPr>
            <a:endParaRPr lang="sv-SE" sz="2800" b="1" dirty="0">
              <a:latin typeface="Calibri"/>
              <a:ea typeface="Calibri"/>
              <a:cs typeface="Calibri"/>
              <a:sym typeface="Calibri"/>
            </a:endParaRPr>
          </a:p>
          <a:p>
            <a:pPr marL="0" lvl="0" indent="0" algn="l" rtl="0">
              <a:lnSpc>
                <a:spcPct val="90000"/>
              </a:lnSpc>
              <a:spcBef>
                <a:spcPts val="1000"/>
              </a:spcBef>
              <a:spcAft>
                <a:spcPts val="0"/>
              </a:spcAft>
              <a:buClr>
                <a:schemeClr val="dk1"/>
              </a:buClr>
              <a:buSzPts val="2800"/>
              <a:buNone/>
            </a:pPr>
            <a:r>
              <a:rPr lang="sv-SE" sz="2800" b="1" dirty="0"/>
              <a:t>Personliga berättelser – Paul, Liz, Miriam och Mary</a:t>
            </a:r>
          </a:p>
          <a:p>
            <a:pPr marL="0" lvl="0" indent="0" algn="l" rtl="0">
              <a:lnSpc>
                <a:spcPct val="90000"/>
              </a:lnSpc>
              <a:spcBef>
                <a:spcPts val="1000"/>
              </a:spcBef>
              <a:spcAft>
                <a:spcPts val="0"/>
              </a:spcAft>
              <a:buClr>
                <a:schemeClr val="dk1"/>
              </a:buClr>
              <a:buSzPts val="2800"/>
              <a:buNone/>
            </a:pPr>
            <a:endParaRPr lang="sv-SE" sz="2800" b="1" dirty="0">
              <a:latin typeface="Calibri"/>
              <a:ea typeface="Calibri"/>
              <a:cs typeface="Calibri"/>
              <a:sym typeface="Calibri"/>
            </a:endParaRPr>
          </a:p>
          <a:p>
            <a:pPr marL="0" lvl="0" indent="0" algn="l" rtl="0">
              <a:lnSpc>
                <a:spcPct val="90000"/>
              </a:lnSpc>
              <a:spcBef>
                <a:spcPts val="1000"/>
              </a:spcBef>
              <a:spcAft>
                <a:spcPts val="0"/>
              </a:spcAft>
              <a:buClr>
                <a:schemeClr val="dk1"/>
              </a:buClr>
              <a:buSzPts val="2800"/>
              <a:buNone/>
            </a:pPr>
            <a:r>
              <a:rPr lang="sv-SE" sz="2800" b="1" dirty="0">
                <a:latin typeface="Calibri"/>
                <a:ea typeface="Calibri"/>
                <a:cs typeface="Calibri"/>
                <a:sym typeface="Calibri"/>
              </a:rPr>
              <a:t>Teologidelen</a:t>
            </a:r>
            <a:endParaRPr sz="2800" b="1" dirty="0">
              <a:latin typeface="Calibri"/>
              <a:ea typeface="Calibri"/>
              <a:cs typeface="Calibri"/>
              <a:sym typeface="Calibri"/>
            </a:endParaRPr>
          </a:p>
          <a:p>
            <a:pPr marL="0" lvl="0" indent="0" algn="l" rtl="0">
              <a:lnSpc>
                <a:spcPct val="90000"/>
              </a:lnSpc>
              <a:spcBef>
                <a:spcPts val="1000"/>
              </a:spcBef>
              <a:spcAft>
                <a:spcPts val="0"/>
              </a:spcAft>
              <a:buClr>
                <a:schemeClr val="dk1"/>
              </a:buClr>
              <a:buSzPts val="2800"/>
              <a:buNone/>
            </a:pPr>
            <a:endParaRPr sz="2800" b="1" dirty="0">
              <a:latin typeface="Calibri"/>
              <a:ea typeface="Calibri"/>
              <a:cs typeface="Calibri"/>
              <a:sym typeface="Calibri"/>
            </a:endParaRPr>
          </a:p>
        </p:txBody>
      </p:sp>
    </p:spTree>
    <p:extLst>
      <p:ext uri="{BB962C8B-B14F-4D97-AF65-F5344CB8AC3E}">
        <p14:creationId xmlns:p14="http://schemas.microsoft.com/office/powerpoint/2010/main" val="1239964089"/>
      </p:ext>
    </p:extLst>
  </p:cSld>
  <p:clrMapOvr>
    <a:masterClrMapping/>
  </p:clrMapOvr>
</p:sld>
</file>

<file path=ppt/theme/theme1.xml><?xml version="1.0" encoding="utf-8"?>
<a:theme xmlns:a="http://schemas.openxmlformats.org/drawingml/2006/main" name="Office-tema">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f0785fb4-7cd3-40c0-8122-f25147720244}" enabled="1" method="Standard" siteId="{3619ea90-fa6e-40bf-aa11-2d4a18ad7689}" removed="0"/>
</clbl:labelList>
</file>

<file path=docProps/app.xml><?xml version="1.0" encoding="utf-8"?>
<Properties xmlns="http://schemas.openxmlformats.org/officeDocument/2006/extended-properties" xmlns:vt="http://schemas.openxmlformats.org/officeDocument/2006/docPropsVTypes">
  <TotalTime>3318</TotalTime>
  <Words>1038</Words>
  <Application>Microsoft Office PowerPoint</Application>
  <PresentationFormat>Bredbild</PresentationFormat>
  <Paragraphs>103</Paragraphs>
  <Slides>18</Slides>
  <Notes>18</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18</vt:i4>
      </vt:variant>
    </vt:vector>
  </HeadingPairs>
  <TitlesOfParts>
    <vt:vector size="22" baseType="lpstr">
      <vt:lpstr>Arial</vt:lpstr>
      <vt:lpstr>Calibri</vt:lpstr>
      <vt:lpstr>Times New Roman</vt:lpstr>
      <vt:lpstr>Office-tema</vt:lpstr>
      <vt:lpstr>Finns det rum för mig?</vt:lpstr>
      <vt:lpstr>En bön från Silvia</vt:lpstr>
      <vt:lpstr>Välkomna till utbildningstillfälle 4</vt:lpstr>
      <vt:lpstr>Varför en processutbildning om Inclusive Church?</vt:lpstr>
      <vt:lpstr>Inclusive Church</vt:lpstr>
      <vt:lpstr>På svenska</vt:lpstr>
      <vt:lpstr>Dagens upplägg</vt:lpstr>
      <vt:lpstr>Att tänka på…</vt:lpstr>
      <vt:lpstr>Om litteraturen</vt:lpstr>
      <vt:lpstr>Riktlinjer för samtalet</vt:lpstr>
      <vt:lpstr>Samtal i smågrupper utifrån boken ”Mental Health”</vt:lpstr>
      <vt:lpstr>Carin Åblad Lundström </vt:lpstr>
      <vt:lpstr>Filmvisning</vt:lpstr>
      <vt:lpstr>Att tänka på innan ni påbörjar samtalet</vt:lpstr>
      <vt:lpstr>Frågorna </vt:lpstr>
      <vt:lpstr>Hemuppgifter till nästa gång</vt:lpstr>
      <vt:lpstr>Utbildningstillfälle 5</vt:lpstr>
      <vt:lpstr>Sinnesrobönen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Finns det rum för mig?</dc:title>
  <dc:creator>Ebba Älverbrandt</dc:creator>
  <cp:lastModifiedBy>Erik Dufva</cp:lastModifiedBy>
  <cp:revision>3</cp:revision>
  <cp:lastPrinted>2022-12-15T06:30:41Z</cp:lastPrinted>
  <dcterms:modified xsi:type="dcterms:W3CDTF">2022-12-16T07:41:26Z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b312f08-4471-4def-8412-0afd2913b0a1_Enabled">
    <vt:lpwstr>true</vt:lpwstr>
  </property>
  <property fmtid="{D5CDD505-2E9C-101B-9397-08002B2CF9AE}" pid="3" name="MSIP_Label_ab312f08-4471-4def-8412-0afd2913b0a1_SetDate">
    <vt:lpwstr>2021-02-09T09:12:33Z</vt:lpwstr>
  </property>
  <property fmtid="{D5CDD505-2E9C-101B-9397-08002B2CF9AE}" pid="4" name="MSIP_Label_ab312f08-4471-4def-8412-0afd2913b0a1_Method">
    <vt:lpwstr>Standard</vt:lpwstr>
  </property>
  <property fmtid="{D5CDD505-2E9C-101B-9397-08002B2CF9AE}" pid="5" name="MSIP_Label_ab312f08-4471-4def-8412-0afd2913b0a1_Name">
    <vt:lpwstr>Public</vt:lpwstr>
  </property>
  <property fmtid="{D5CDD505-2E9C-101B-9397-08002B2CF9AE}" pid="6" name="MSIP_Label_ab312f08-4471-4def-8412-0afd2913b0a1_SiteId">
    <vt:lpwstr>3619ea90-fa6e-40bf-aa11-2d4a18ad7689</vt:lpwstr>
  </property>
  <property fmtid="{D5CDD505-2E9C-101B-9397-08002B2CF9AE}" pid="7" name="MSIP_Label_ab312f08-4471-4def-8412-0afd2913b0a1_ActionId">
    <vt:lpwstr>288fb279-11b5-4412-9e20-b0caab767483</vt:lpwstr>
  </property>
  <property fmtid="{D5CDD505-2E9C-101B-9397-08002B2CF9AE}" pid="8" name="MSIP_Label_ab312f08-4471-4def-8412-0afd2913b0a1_ContentBits">
    <vt:lpwstr>0</vt:lpwstr>
  </property>
</Properties>
</file>